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75" r:id="rId12"/>
    <p:sldId id="265" r:id="rId13"/>
    <p:sldId id="266" r:id="rId14"/>
    <p:sldId id="267" r:id="rId15"/>
    <p:sldId id="276" r:id="rId16"/>
    <p:sldId id="268" r:id="rId17"/>
    <p:sldId id="269" r:id="rId18"/>
    <p:sldId id="270" r:id="rId19"/>
    <p:sldId id="271" r:id="rId20"/>
    <p:sldId id="278" r:id="rId21"/>
    <p:sldId id="272" r:id="rId22"/>
    <p:sldId id="274" r:id="rId23"/>
  </p:sldIdLst>
  <p:sldSz cx="10077450" cy="75628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ber Chaney" initials="A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40" autoAdjust="0"/>
  </p:normalViewPr>
  <p:slideViewPr>
    <p:cSldViewPr>
      <p:cViewPr>
        <p:scale>
          <a:sx n="97" d="100"/>
          <a:sy n="97" d="100"/>
        </p:scale>
        <p:origin x="-72" y="-72"/>
      </p:cViewPr>
      <p:guideLst>
        <p:guide orient="horz" pos="2382"/>
        <p:guide pos="3174"/>
      </p:guideLst>
    </p:cSldViewPr>
  </p:slideViewPr>
  <p:outlineViewPr>
    <p:cViewPr>
      <p:scale>
        <a:sx n="33" d="100"/>
        <a:sy n="33" d="100"/>
      </p:scale>
      <p:origin x="48" y="50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E0C2DAF-43CD-465E-BAB1-B8849CF23DC8}" type="slidenum">
              <a:t>‹#›</a:t>
            </a:fld>
            <a:endParaRPr lang="en-US" sz="14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83729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00B455C-E54D-4E4D-9D88-B6D7ECFDBC55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Arial Unicode MS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920100"/>
            <a:ext cx="3936504" cy="46427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623" y="-1019"/>
            <a:ext cx="10080073" cy="756387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00526" y="1908250"/>
            <a:ext cx="6225253" cy="1328082"/>
          </a:xfrm>
        </p:spPr>
        <p:txBody>
          <a:bodyPr bIns="10079" anchor="b"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336031" y="2724881"/>
            <a:ext cx="7175809" cy="363100"/>
          </a:xfrm>
        </p:spPr>
        <p:txBody>
          <a:bodyPr tIns="10079">
            <a:normAutofit/>
          </a:bodyPr>
          <a:lstStyle>
            <a:lvl1pPr marL="0" indent="0" algn="l">
              <a:buNone/>
              <a:defRPr kumimoji="0" lang="en-US" sz="1500" b="0" i="0" u="none" strike="noStrike" kern="1200" cap="all" spc="441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B69988-A076-4B9B-A2CE-AC79A2041C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213F9D-36FF-4E70-BD72-55221D2FB5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6151" y="302866"/>
            <a:ext cx="2267426" cy="51591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873" y="302866"/>
            <a:ext cx="6634321" cy="51591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8429F2-FA82-49D3-9730-14D722BC89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2CEAD2-EB87-40AA-8290-12EB8CFCB8F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623" y="-1019"/>
            <a:ext cx="10080073" cy="756387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1" y="2920100"/>
            <a:ext cx="3936504" cy="46427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03046" y="1904208"/>
            <a:ext cx="6227864" cy="1331614"/>
          </a:xfrm>
        </p:spPr>
        <p:txBody>
          <a:bodyPr bIns="10079" anchor="b"/>
          <a:lstStyle>
            <a:lvl1pPr algn="l">
              <a:defRPr kumimoji="0" lang="en-US" sz="3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340301" y="2721991"/>
            <a:ext cx="7175144" cy="363017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500" b="0" i="0" u="none" strike="noStrike" kern="1200" cap="all" spc="441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A801DB-AA01-4B6F-A52A-A46194FF043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6970" y="1210056"/>
            <a:ext cx="3527108" cy="409402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9809" y="1210056"/>
            <a:ext cx="3527108" cy="409402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774FDE-2435-43ED-97F2-A57D60BA7E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970" y="1210056"/>
            <a:ext cx="3527108" cy="605028"/>
          </a:xfrm>
        </p:spPr>
        <p:txBody>
          <a:bodyPr anchor="b">
            <a:normAutofit/>
          </a:bodyPr>
          <a:lstStyle>
            <a:lvl1pPr marL="0" indent="0">
              <a:buNone/>
              <a:defRPr lang="en-US" sz="1500" b="0" kern="1200" cap="all" spc="441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marL="0" lv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2771" y="1876760"/>
            <a:ext cx="3527108" cy="342849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79809" y="1210056"/>
            <a:ext cx="3527108" cy="605028"/>
          </a:xfrm>
        </p:spPr>
        <p:txBody>
          <a:bodyPr anchor="b">
            <a:normAutofit/>
          </a:bodyPr>
          <a:lstStyle>
            <a:lvl1pPr marL="0" indent="0">
              <a:buNone/>
              <a:defRPr lang="en-US" sz="1500" b="0" kern="1200" cap="all" spc="441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marL="0" lv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79809" y="1876760"/>
            <a:ext cx="3527108" cy="342849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3999F7-D71A-43F8-BF89-EFA45EDC2B2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F6A8D0-271B-4B30-90C5-13E13F8FF8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552CA1-DF0B-4B7F-A1CA-BB382020E40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920100"/>
            <a:ext cx="3936504" cy="46427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75250" y="-475247"/>
            <a:ext cx="7562850" cy="851334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marL="0" algn="ctr" defTabSz="1007943" rtl="0" eaLnBrk="1" latinLnBrk="0" hangingPunct="1"/>
            <a:endParaRPr lang="en-US" sz="20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65058" y="1738092"/>
            <a:ext cx="5744147" cy="1201396"/>
          </a:xfrm>
        </p:spPr>
        <p:txBody>
          <a:bodyPr bIns="0" anchor="b"/>
          <a:lstStyle>
            <a:lvl1pPr algn="l">
              <a:defRPr kumimoji="0" lang="en-US" sz="31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4403" y="2888078"/>
            <a:ext cx="4196490" cy="366639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430454" y="2484983"/>
            <a:ext cx="6386308" cy="687377"/>
          </a:xfrm>
        </p:spPr>
        <p:txBody>
          <a:bodyPr>
            <a:normAutofit/>
          </a:bodyPr>
          <a:lstStyle>
            <a:lvl1pPr marL="0" indent="0">
              <a:buNone/>
              <a:defRPr lang="en-US" sz="15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331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FEDAA187-74A7-4AEF-A59E-6EF2DEF1F5F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235935" y="0"/>
            <a:ext cx="7841516" cy="756285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01589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920100"/>
            <a:ext cx="3936504" cy="46427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" y="5567098"/>
            <a:ext cx="3936504" cy="199575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39715" y="1894022"/>
            <a:ext cx="6046470" cy="956598"/>
          </a:xfrm>
        </p:spPr>
        <p:txBody>
          <a:bodyPr anchor="b"/>
          <a:lstStyle>
            <a:lvl1pPr algn="l">
              <a:defRPr sz="31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60210" y="2404639"/>
            <a:ext cx="6718901" cy="816788"/>
          </a:xfrm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D3F149-18AD-4832-9A06-024CEDD88C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625" y="5569726"/>
            <a:ext cx="3939129" cy="19931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623" y="5570453"/>
            <a:ext cx="10080073" cy="199239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6970" y="403352"/>
            <a:ext cx="8288703" cy="605028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970" y="1213749"/>
            <a:ext cx="8288703" cy="3947778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21704" y="6473799"/>
            <a:ext cx="2398433" cy="22184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593" y="6931093"/>
            <a:ext cx="5206683" cy="30251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00" cap="all" spc="220" baseline="0">
                <a:solidFill>
                  <a:srgbClr val="FFFFFF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8644" y="6805045"/>
            <a:ext cx="554260" cy="554609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0079" tIns="10079" rIns="10079" bIns="10079" rtlCol="0" anchor="ctr">
            <a:norm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lvl="0"/>
            <a:fld id="{5684A573-DE29-45CF-8C91-5809761D170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1007943" rtl="0" eaLnBrk="1" latinLnBrk="0" hangingPunct="1">
        <a:spcBef>
          <a:spcPct val="0"/>
        </a:spcBef>
        <a:buNone/>
        <a:defRPr sz="31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ts val="882"/>
        </a:spcBef>
        <a:buFont typeface="Arial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91509" indent="-191509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3495" indent="-181430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95481" indent="-181430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47467" indent="-191509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9532" indent="-191509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491756" indent="-181430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743742" indent="-181430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975569" indent="-181430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porter@vva.or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porter@vva.or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314325" y="200025"/>
            <a:ext cx="8321675" cy="1984375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Arial" pitchFamily="34"/>
              </a:rPr>
              <a:t>How </a:t>
            </a:r>
            <a:r>
              <a:rPr lang="en-US" sz="3600" dirty="0" smtClean="0">
                <a:solidFill>
                  <a:schemeClr val="tx1"/>
                </a:solidFill>
                <a:latin typeface="Arial" pitchFamily="34"/>
              </a:rPr>
              <a:t>to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/>
              </a:rPr>
              <a:t> Set Up A</a:t>
            </a:r>
          </a:p>
          <a:p>
            <a:pPr marL="0" lvl="0" indent="-216000" algn="ctr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Arial" pitchFamily="34"/>
              </a:rPr>
              <a:t>Faces of Agent Orange</a:t>
            </a:r>
          </a:p>
          <a:p>
            <a:pPr marL="0" lvl="0" indent="-216000" algn="ctr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Arial" pitchFamily="34"/>
              </a:rPr>
              <a:t>Town Hall Meeting</a:t>
            </a:r>
            <a:endParaRPr lang="en-US" sz="3600" b="1" dirty="0">
              <a:solidFill>
                <a:schemeClr val="tx1"/>
              </a:solidFill>
              <a:latin typeface="Arial" pitchFamily="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66925" y="2162482"/>
            <a:ext cx="4846320" cy="3749040"/>
          </a:xfrm>
          <a:prstGeom prst="rect">
            <a:avLst/>
          </a:prstGeom>
          <a:noFill/>
          <a:ln>
            <a:noFill/>
          </a:ln>
          <a:effectLst>
            <a:outerShdw dist="64658" dir="2700000" sx="1000" sy="1000" algn="tl">
              <a:srgbClr val="000000">
                <a:alpha val="6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940"/>
            <a:ext cx="2862128" cy="2719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05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45" y="4842940"/>
            <a:ext cx="3177209" cy="271991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69388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Local News is a great place to start...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90725" y="1495425"/>
            <a:ext cx="5878513" cy="4991100"/>
          </a:xfrm>
          <a:effectLst>
            <a:outerShdw dist="64658" dir="2700000" algn="tl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69388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Press releases are a great help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5" y="1266825"/>
            <a:ext cx="4648200" cy="601531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32316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474663"/>
            <a:ext cx="9069388" cy="1262062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Posters are great too. Put them everywhere!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08" y="1190625"/>
            <a:ext cx="4750810" cy="614810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822325"/>
            <a:ext cx="9069388" cy="156051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Don't be afraid to think bigger. This billboard was used to raise awareness in advance of a town hall meeting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2333625"/>
            <a:ext cx="9067800" cy="3362642"/>
          </a:xfrm>
          <a:effectLst>
            <a:outerShdw dist="64658" dir="2700000" algn="tl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60363"/>
            <a:ext cx="9069388" cy="1560512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Check VVA.org </a:t>
            </a:r>
            <a:r>
              <a:rPr lang="en-US" dirty="0" smtClean="0"/>
              <a:t>too! </a:t>
            </a:r>
            <a:r>
              <a:rPr lang="en-US" dirty="0"/>
              <a:t>There's an Agent Orange </a:t>
            </a:r>
            <a:r>
              <a:rPr lang="en-US" dirty="0" smtClean="0"/>
              <a:t>Calendar </a:t>
            </a:r>
            <a:r>
              <a:rPr lang="en-US" dirty="0"/>
              <a:t>where we </a:t>
            </a:r>
            <a:r>
              <a:rPr lang="en-US" dirty="0" smtClean="0"/>
              <a:t>post </a:t>
            </a:r>
            <a:r>
              <a:rPr lang="en-US" dirty="0"/>
              <a:t>info about your upcoming meeting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71725" y="2105025"/>
            <a:ext cx="5614987" cy="49911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504825"/>
            <a:ext cx="8288703" cy="605028"/>
          </a:xfrm>
        </p:spPr>
        <p:txBody>
          <a:bodyPr/>
          <a:lstStyle/>
          <a:p>
            <a:r>
              <a:rPr lang="en-US" dirty="0" smtClean="0"/>
              <a:t>Agendas are helpful – they let everyone know what to expect!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343025"/>
            <a:ext cx="8077200" cy="58674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653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69388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 dirty="0"/>
              <a:t>Audio / Visual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1648" y="1266825"/>
            <a:ext cx="9069388" cy="5545138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spcAft>
                <a:spcPts val="0"/>
              </a:spcAft>
              <a:buSzPts val="1312"/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what A/V equipment you'll need,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as: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Char char="➔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microphones</a:t>
            </a:r>
          </a:p>
          <a:p>
            <a:pPr lvl="0">
              <a:spcAft>
                <a:spcPts val="0"/>
              </a:spcAft>
              <a:buChar char="➔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system</a:t>
            </a:r>
          </a:p>
          <a:p>
            <a:pPr lvl="0">
              <a:spcAft>
                <a:spcPts val="0"/>
              </a:spcAft>
              <a:buChar char="➔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camera</a:t>
            </a:r>
          </a:p>
          <a:p>
            <a:pPr lvl="0">
              <a:spcAft>
                <a:spcPts val="0"/>
              </a:spcAft>
              <a:buChar char="➔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projector</a:t>
            </a:r>
          </a:p>
          <a:p>
            <a:pPr lvl="0">
              <a:spcBef>
                <a:spcPts val="1451"/>
              </a:spcBef>
              <a:spcAft>
                <a:spcPts val="2866"/>
              </a:spcAft>
              <a:buSzPts val="1312"/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venues for big groups/events have their own A/V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gear, there may be a cost involved.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643240"/>
            <a:ext cx="9069388" cy="57883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 dirty="0"/>
              <a:t>Invite Elected </a:t>
            </a:r>
            <a:r>
              <a:rPr lang="en-US" b="1" dirty="0" smtClean="0"/>
              <a:t>Officials &amp; Stakeholders</a:t>
            </a:r>
            <a:endParaRPr lang="en-US" b="1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70063"/>
            <a:ext cx="9069388" cy="4989512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SzPts val="1312"/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representatives in local,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federal government need to hear your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message. Urge them to attend and to support S.2738 and H.R.4816.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ts val="1312"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Invite area VVA Chapters, State Councils, Veterans Service Organizations, and members of your community.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257175"/>
            <a:ext cx="9069388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 dirty="0"/>
              <a:t>Sign-Up Sheet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5725" y="733425"/>
            <a:ext cx="9069388" cy="4989512"/>
          </a:xfrm>
        </p:spPr>
        <p:txBody>
          <a:bodyPr>
            <a:normAutofit fontScale="925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SzPts val="1312"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registration table at the entrance. Ask everyone to sign in and provide them with Agent Orange Materials and an Agenda.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SzPts val="1312"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should provide: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Char char="➔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lvl="0">
              <a:spcAft>
                <a:spcPts val="0"/>
              </a:spcAft>
              <a:buChar char="➔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  <a:p>
            <a:pPr lvl="0">
              <a:spcAft>
                <a:spcPts val="0"/>
              </a:spcAft>
              <a:buChar char="➔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pPr lvl="0">
              <a:spcAft>
                <a:spcPts val="0"/>
              </a:spcAft>
              <a:buChar char="➔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  <a:p>
            <a:pPr lvl="0">
              <a:spcBef>
                <a:spcPts val="2030"/>
              </a:spcBef>
              <a:spcAft>
                <a:spcPts val="3444"/>
              </a:spcAft>
              <a:buSzPts val="1312"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a typed copy to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mporter@vva.org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keep a copy for yourself. (Also include a total # of attendees)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23825"/>
            <a:ext cx="8620125" cy="578832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 dirty="0"/>
              <a:t>Funding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5725" y="657225"/>
            <a:ext cx="9069388" cy="4579927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SzPts val="1312"/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is free. Find a sponsor or location willing to "comp" the meeting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space, coffee, and refreshments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buSzPts val="1312"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to your local VFW or American Legion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ts val="1312"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Enlist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support of your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community to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underwrite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expenses.</a:t>
            </a:r>
          </a:p>
          <a:p>
            <a:pPr lvl="0">
              <a:buSzPts val="1312"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resources available through your Chamber of Commerce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09650" y="309563"/>
            <a:ext cx="9067800" cy="12620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400" u="sng" dirty="0" smtClean="0"/>
              <a:t>Step #1</a:t>
            </a:r>
            <a:endParaRPr lang="en-US" sz="4400" u="sng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238125" y="809625"/>
            <a:ext cx="5495925" cy="4913313"/>
          </a:xfrm>
        </p:spPr>
        <p:txBody>
          <a:bodyPr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>
              <a:buNone/>
            </a:pPr>
            <a:r>
              <a:rPr lang="en-US" sz="4400" dirty="0" smtClean="0"/>
              <a:t>Contact Mokie Porter </a:t>
            </a:r>
          </a:p>
          <a:p>
            <a:pPr marL="0" lvl="0" indent="-216000" algn="ctr">
              <a:buNone/>
            </a:pPr>
            <a:r>
              <a:rPr lang="en-US" sz="2200" dirty="0" smtClean="0"/>
              <a:t>1-800-882-1316 </a:t>
            </a:r>
            <a:r>
              <a:rPr lang="en-US" sz="2200" dirty="0"/>
              <a:t>Ext. </a:t>
            </a:r>
            <a:r>
              <a:rPr lang="en-US" sz="2200" dirty="0" smtClean="0"/>
              <a:t>146</a:t>
            </a:r>
          </a:p>
          <a:p>
            <a:pPr marL="0" lvl="0" indent="-216000" algn="ctr">
              <a:buNone/>
            </a:pPr>
            <a:r>
              <a:rPr lang="en-US" sz="2200" dirty="0" smtClean="0"/>
              <a:t> email mporter@vva.org</a:t>
            </a:r>
            <a:endParaRPr lang="en-US" sz="2200" dirty="0"/>
          </a:p>
          <a:p>
            <a:pPr marL="0" lvl="0" indent="-216000" algn="ctr">
              <a:buNone/>
            </a:pPr>
            <a:endParaRPr lang="en-US" dirty="0"/>
          </a:p>
          <a:p>
            <a:pPr marL="0" lvl="0" indent="-216000" algn="ctr">
              <a:buNone/>
            </a:pPr>
            <a:r>
              <a:rPr lang="en-US" dirty="0"/>
              <a:t>Mokie is the VVA Director of </a:t>
            </a:r>
            <a:r>
              <a:rPr lang="en-US" dirty="0" smtClean="0"/>
              <a:t>Communications and Coordinator of the Faces </a:t>
            </a:r>
            <a:r>
              <a:rPr lang="en-US" dirty="0"/>
              <a:t>of Agent Orange </a:t>
            </a:r>
            <a:r>
              <a:rPr lang="en-US" dirty="0" smtClean="0"/>
              <a:t>campaign</a:t>
            </a:r>
          </a:p>
          <a:p>
            <a:pPr marL="0" lvl="0" indent="-216000" algn="ctr">
              <a:buNone/>
            </a:pPr>
            <a:r>
              <a:rPr lang="en-US" dirty="0" smtClean="0"/>
              <a:t>You can also email  Communications Assistant </a:t>
            </a:r>
          </a:p>
          <a:p>
            <a:pPr marL="0" lvl="0" indent="-216000" algn="ctr">
              <a:buNone/>
            </a:pPr>
            <a:r>
              <a:rPr lang="en-US" dirty="0" smtClean="0"/>
              <a:t>Amber Chaney </a:t>
            </a:r>
            <a:r>
              <a:rPr lang="en-US" smtClean="0"/>
              <a:t>at achaney@vva.org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1571625"/>
            <a:ext cx="318617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23825"/>
            <a:ext cx="8620125" cy="578832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 dirty="0"/>
              <a:t>Funding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5725" y="1038225"/>
            <a:ext cx="9069388" cy="323597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>
              <a:buSzPts val="1312"/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VVA (C19) and AVVA (C4) are tax exempt! Remind any hotels or donors that this is a tax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write-off</a:t>
            </a:r>
          </a:p>
          <a:p>
            <a:pPr>
              <a:buSzPts val="1312"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an open mind. Don’t get discouraged if someone says “no” (although most people are more willing to help than you think!)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6632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125" y="47625"/>
            <a:ext cx="9069388" cy="57883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 dirty="0"/>
              <a:t>Follow </a:t>
            </a:r>
            <a:r>
              <a:rPr lang="en-US" b="1" dirty="0" smtClean="0"/>
              <a:t>Up: Take ACTION!</a:t>
            </a:r>
            <a:endParaRPr lang="en-US" b="1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4106" y="504825"/>
            <a:ext cx="9069388" cy="5187786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spcBef>
                <a:spcPts val="870"/>
              </a:spcBef>
              <a:spcAft>
                <a:spcPts val="2285"/>
              </a:spcAft>
              <a:buSzPts val="1312"/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Week after the event, contact everyone on your sign-in sheet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ensure they followed these steps: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ts val="1312"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Did you share your story with Faces of Agent Orange? (Email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mporter@vva.org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buSzPts val="1312"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Did you register at National Birth Defects Registry? </a:t>
            </a:r>
          </a:p>
          <a:p>
            <a:pPr lvl="0">
              <a:buSzPts val="1312"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Do you have plans to contact a service officer?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23825"/>
            <a:ext cx="9069388" cy="57883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 dirty="0" smtClean="0"/>
              <a:t>Remember! </a:t>
            </a:r>
            <a:endParaRPr lang="en-US" b="1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4106" y="657225"/>
            <a:ext cx="9069388" cy="4862056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spcBef>
                <a:spcPts val="870"/>
              </a:spcBef>
              <a:spcAft>
                <a:spcPts val="2285"/>
              </a:spcAft>
              <a:buSzPts val="1312"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belong to a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of committed people who believe that just talking about Agent Orange isn’t enough – we must act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vl="0">
              <a:spcBef>
                <a:spcPts val="870"/>
              </a:spcBef>
              <a:spcAft>
                <a:spcPts val="2285"/>
              </a:spcAft>
              <a:buSzPts val="1312"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learn from you to improve what we do.</a:t>
            </a:r>
          </a:p>
          <a:p>
            <a:pPr lvl="0">
              <a:spcBef>
                <a:spcPts val="870"/>
              </a:spcBef>
              <a:spcAft>
                <a:spcPts val="2285"/>
              </a:spcAft>
              <a:buSzPts val="1312"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from you and hosts of previous town hall meetings is key to getting better results from future meetings. </a:t>
            </a:r>
          </a:p>
        </p:txBody>
      </p:sp>
    </p:spTree>
    <p:extLst>
      <p:ext uri="{BB962C8B-B14F-4D97-AF65-F5344CB8AC3E}">
        <p14:creationId xmlns:p14="http://schemas.microsoft.com/office/powerpoint/2010/main" val="275467992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1983" y="8296"/>
            <a:ext cx="9069388" cy="59422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 dirty="0" smtClean="0"/>
              <a:t>Get A </a:t>
            </a:r>
            <a:r>
              <a:rPr lang="en-US" b="1" dirty="0"/>
              <a:t>Team Together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61925" y="733425"/>
            <a:ext cx="4425950" cy="5083175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SzPts val="1312"/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5-7 people</a:t>
            </a:r>
          </a:p>
          <a:p>
            <a:pPr lvl="0">
              <a:buSzPts val="1312"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person will be responsible for a primary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&amp; a secondary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ts val="1312"/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 try to do it all alone! Teams ensure that everything gets done &amp; no one is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overwhelmed.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en-US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038725" y="1419225"/>
            <a:ext cx="4425950" cy="3962400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SzPts val="1312"/>
              <a:buBlip>
                <a:blip r:embed="rId3"/>
              </a:buBlip>
            </a:pP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Person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handles the location, date &amp; time.</a:t>
            </a:r>
          </a:p>
          <a:p>
            <a:pPr lvl="0">
              <a:buSzPts val="1312"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Meanwhile, Person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coordinates the speakers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moderators. </a:t>
            </a:r>
            <a:r>
              <a:rPr lang="en-US" dirty="0"/>
              <a:t>moderator.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643240"/>
            <a:ext cx="9069388" cy="57883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 dirty="0"/>
              <a:t>Location, Location, Location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190" y="1495425"/>
            <a:ext cx="9069388" cy="3984893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SzPts val="1312"/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Location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544"/>
              </a:spcAft>
              <a:buSzPts val="1312"/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out:</a:t>
            </a:r>
          </a:p>
          <a:p>
            <a:pPr lvl="0">
              <a:spcAft>
                <a:spcPts val="544"/>
              </a:spcAft>
              <a:buChar char="➔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Recreation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centers</a:t>
            </a:r>
          </a:p>
          <a:p>
            <a:pPr lvl="0">
              <a:spcAft>
                <a:spcPts val="544"/>
              </a:spcAft>
              <a:buChar char="➔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544"/>
              </a:spcAft>
              <a:buChar char="➔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hurches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Temples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host community outreach programs or social events</a:t>
            </a:r>
          </a:p>
          <a:p>
            <a:pPr lvl="0">
              <a:spcAft>
                <a:spcPts val="544"/>
              </a:spcAft>
              <a:buChar char="➔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643240"/>
            <a:ext cx="9069388" cy="57883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 dirty="0"/>
              <a:t>Location, Location, Location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190" y="1495425"/>
            <a:ext cx="9069388" cy="3184674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spcAft>
                <a:spcPts val="544"/>
              </a:spcAft>
              <a:buSzPts val="1312"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sure to consider:</a:t>
            </a:r>
          </a:p>
          <a:p>
            <a:pPr lvl="0">
              <a:spcAft>
                <a:spcPts val="544"/>
              </a:spcAft>
              <a:buChar char="➔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 parking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544"/>
              </a:spcAft>
              <a:buChar char="➔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&amp; accommodations for people with mobility problems or disabilities (ramps, working automatic doors, sign language interpreters, etc.)</a:t>
            </a:r>
          </a:p>
        </p:txBody>
      </p:sp>
    </p:spTree>
    <p:extLst>
      <p:ext uri="{BB962C8B-B14F-4D97-AF65-F5344CB8AC3E}">
        <p14:creationId xmlns:p14="http://schemas.microsoft.com/office/powerpoint/2010/main" val="8985994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69388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 dirty="0"/>
              <a:t>Date &amp; Time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731" y="1343025"/>
            <a:ext cx="9069388" cy="49911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SzPts val="1312"/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best bet is to hold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town hall meeting when it’s convenient for your community.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ts val="1312"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Local Events!</a:t>
            </a:r>
          </a:p>
          <a:p>
            <a:pPr lvl="0">
              <a:buSzPts val="1312"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 should a minimum of 2.5 hours. (Be prepared if meeting is longer, this is common)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273" y="-104775"/>
            <a:ext cx="9069388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 dirty="0"/>
              <a:t>Speakers &amp; Moderators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95325" y="885825"/>
            <a:ext cx="9069387" cy="4991100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SzPts val="1312"/>
              <a:buBlip>
                <a:blip r:embed="rId3"/>
              </a:buBlip>
            </a:pP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find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 with the use and effects of Agent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 and those who have personal experiences to share.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SzPts val="1312"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can include: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255"/>
              </a:spcAft>
              <a:buChar char="➔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Advocates knowledgeable about Agent Orange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255"/>
              </a:spcAft>
              <a:buChar char="➔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and family members willing to speak about Agent Orange and their exposure</a:t>
            </a:r>
          </a:p>
          <a:p>
            <a:pPr lvl="0">
              <a:spcAft>
                <a:spcPts val="255"/>
              </a:spcAft>
              <a:buChar char="➔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Accredited Service Officers who can advise on the filing of Agent Orange Claims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69388" cy="12620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 dirty="0"/>
              <a:t>Speakers &amp; Moderators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70063"/>
            <a:ext cx="9069388" cy="3251358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spcBef>
                <a:spcPts val="1451"/>
              </a:spcBef>
              <a:spcAft>
                <a:spcPts val="2866"/>
              </a:spcAft>
              <a:buSzPts val="1312"/>
              <a:buBlip>
                <a:blip r:embed="rId3"/>
              </a:buBlip>
            </a:pP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someone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keep things moving &amp; focused, and can organize people as they speak up &amp; join the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conversation,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451"/>
              </a:spcBef>
              <a:spcAft>
                <a:spcPts val="2866"/>
              </a:spcAft>
              <a:buSzPts val="1312"/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always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MOKIE PORTER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list of knowledgeable people in your area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for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printed materials you can hand out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participants.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9069388" cy="126206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1" dirty="0"/>
              <a:t>Media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279525"/>
            <a:ext cx="9069388" cy="612775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SzPts val="1312"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Press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Releases to all media outlets (radio, TV, print &amp; online)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Veteran Service organizations.</a:t>
            </a:r>
          </a:p>
          <a:p>
            <a:pPr lvl="0">
              <a:buSzPts val="1312"/>
              <a:buBlip>
                <a:blip r:embed="rId3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forget social networks! Use Facebook, Twitter, and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 Orange Zone. http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://agentorangezone.blogspot.com/log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877480" y="5852160"/>
            <a:ext cx="1145880" cy="1188719"/>
          </a:xfrm>
          <a:prstGeom prst="rect">
            <a:avLst/>
          </a:prstGeom>
          <a:noFill/>
          <a:ln>
            <a:noFill/>
          </a:ln>
          <a:effectLst>
            <a:outerShdw dist="64658" dir="2700000" algn="tl">
              <a:srgbClr val="000000">
                <a:alpha val="6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706280" y="5852160"/>
            <a:ext cx="1145880" cy="1188719"/>
          </a:xfrm>
          <a:prstGeom prst="rect">
            <a:avLst/>
          </a:prstGeom>
          <a:noFill/>
          <a:ln>
            <a:noFill/>
          </a:ln>
          <a:effectLst>
            <a:outerShdw dist="64658" dir="2700000" algn="tl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852</TotalTime>
  <Words>828</Words>
  <Application>Microsoft Office PowerPoint</Application>
  <PresentationFormat>Custom</PresentationFormat>
  <Paragraphs>85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Angles</vt:lpstr>
      <vt:lpstr>PowerPoint Presentation</vt:lpstr>
      <vt:lpstr>Step #1</vt:lpstr>
      <vt:lpstr>Get A Team Together</vt:lpstr>
      <vt:lpstr>Location, Location, Location</vt:lpstr>
      <vt:lpstr>Location, Location, Location</vt:lpstr>
      <vt:lpstr>Date &amp; Time</vt:lpstr>
      <vt:lpstr>Speakers &amp; Moderators</vt:lpstr>
      <vt:lpstr>Speakers &amp; Moderators</vt:lpstr>
      <vt:lpstr>Media</vt:lpstr>
      <vt:lpstr>Local News is a great place to start...</vt:lpstr>
      <vt:lpstr>Press releases are a great help</vt:lpstr>
      <vt:lpstr>Posters are great too. Put them everywhere!</vt:lpstr>
      <vt:lpstr>Don't be afraid to think bigger. This billboard was used to raise awareness in advance of a town hall meeting</vt:lpstr>
      <vt:lpstr>Check VVA.org too! There's an Agent Orange Calendar where we post info about your upcoming meeting</vt:lpstr>
      <vt:lpstr>Agendas are helpful – they let everyone know what to expect!</vt:lpstr>
      <vt:lpstr>Audio / Visual</vt:lpstr>
      <vt:lpstr>Invite Elected Officials &amp; Stakeholders</vt:lpstr>
      <vt:lpstr>Sign-Up Sheet</vt:lpstr>
      <vt:lpstr>Funding</vt:lpstr>
      <vt:lpstr>Funding</vt:lpstr>
      <vt:lpstr>Follow Up: Take ACTION!</vt:lpstr>
      <vt:lpstr>Remember!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Porter</dc:creator>
  <cp:lastModifiedBy>Amber Chaney</cp:lastModifiedBy>
  <cp:revision>42</cp:revision>
  <dcterms:created xsi:type="dcterms:W3CDTF">2014-07-21T13:40:22Z</dcterms:created>
  <dcterms:modified xsi:type="dcterms:W3CDTF">2014-08-15T17:59:02Z</dcterms:modified>
</cp:coreProperties>
</file>