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65" r:id="rId6"/>
    <p:sldId id="261" r:id="rId7"/>
    <p:sldId id="266" r:id="rId8"/>
    <p:sldId id="271" r:id="rId9"/>
    <p:sldId id="262" r:id="rId10"/>
    <p:sldId id="263" r:id="rId11"/>
    <p:sldId id="268" r:id="rId12"/>
    <p:sldId id="267" r:id="rId13"/>
    <p:sldId id="269" r:id="rId14"/>
    <p:sldId id="270" r:id="rId15"/>
    <p:sldId id="264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01"/>
    <a:srgbClr val="A725FF"/>
    <a:srgbClr val="9900CC"/>
    <a:srgbClr val="5EEC3C"/>
    <a:srgbClr val="FFABC9"/>
    <a:srgbClr val="FF9900"/>
    <a:srgbClr val="FFDC47"/>
    <a:srgbClr val="FFFF21"/>
    <a:srgbClr val="D99B01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9"/>
    <p:restoredTop sz="94673"/>
  </p:normalViewPr>
  <p:slideViewPr>
    <p:cSldViewPr>
      <p:cViewPr varScale="1">
        <p:scale>
          <a:sx n="154" d="100"/>
          <a:sy n="154" d="100"/>
        </p:scale>
        <p:origin x="1136" y="2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1960930"/>
            <a:ext cx="8246070" cy="1679754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A725FF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3640685"/>
            <a:ext cx="8246070" cy="610820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5770" y="3946095"/>
            <a:ext cx="1294032" cy="46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8246070" cy="73929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A725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1"/>
            <a:ext cx="8246070" cy="3359506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626090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A725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198559"/>
            <a:ext cx="6260905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433880"/>
            <a:ext cx="8246071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A725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5552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087040"/>
            <a:ext cx="4040188" cy="2137871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5552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087040"/>
            <a:ext cx="4041775" cy="2137871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va.org/policy.html" TargetMode="Externa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44700"/>
            <a:ext cx="5497380" cy="3668822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Zapfino" charset="0"/>
                <a:ea typeface="Zapfino" charset="0"/>
                <a:cs typeface="Zapfino" charset="0"/>
              </a:rPr>
              <a:t>Chapter Elections:</a:t>
            </a:r>
            <a:b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Zapfino" charset="0"/>
                <a:ea typeface="Zapfino" charset="0"/>
                <a:cs typeface="Zapfino" charset="0"/>
              </a:rPr>
            </a:b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Apple Chancery" charset="0"/>
                <a:ea typeface="Apple Chancery" charset="0"/>
                <a:cs typeface="Apple Chancery" charset="0"/>
              </a:rPr>
              <a:t>Incorporated </a:t>
            </a:r>
            <a:b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Apple Chancery" charset="0"/>
                <a:ea typeface="Apple Chancery" charset="0"/>
                <a:cs typeface="Apple Chancery" charset="0"/>
              </a:rPr>
            </a:b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Apple Chancery" charset="0"/>
                <a:ea typeface="Apple Chancery" charset="0"/>
                <a:cs typeface="Apple Chancery" charset="0"/>
              </a:rPr>
              <a:t>&amp; </a:t>
            </a:r>
            <a:b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Apple Chancery" charset="0"/>
                <a:ea typeface="Apple Chancery" charset="0"/>
                <a:cs typeface="Apple Chancery" charset="0"/>
              </a:rPr>
            </a:b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Apple Chancery" charset="0"/>
                <a:ea typeface="Apple Chancery" charset="0"/>
                <a:cs typeface="Apple Chancery" charset="0"/>
              </a:rPr>
              <a:t>Unincorporated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345" y="1571365"/>
            <a:ext cx="2137870" cy="214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7080" y="46174"/>
            <a:ext cx="2712602" cy="14783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Zapfino" charset="0"/>
                <a:ea typeface="Zapfino" charset="0"/>
                <a:cs typeface="Zapfino" charset="0"/>
              </a:rPr>
              <a:t>And then?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555" y="1655520"/>
            <a:ext cx="8856890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The voting members will sign the sign-in sheet and will be given a ballot.</a:t>
            </a:r>
          </a:p>
          <a:p>
            <a:pPr marL="3943350" lvl="8" indent="-285750">
              <a:buFont typeface="Arial" charset="0"/>
              <a:buChar char="•"/>
            </a:pPr>
            <a:endParaRPr lang="en-US" sz="900" dirty="0"/>
          </a:p>
          <a:p>
            <a:pPr marL="742950" lvl="1" indent="-285750">
              <a:buFont typeface="Arial" charset="0"/>
              <a:buChar char="•"/>
            </a:pPr>
            <a:r>
              <a:rPr lang="en-US" sz="2200" dirty="0">
                <a:solidFill>
                  <a:srgbClr val="7030A0"/>
                </a:solidFill>
              </a:rPr>
              <a:t>Ballots will be used </a:t>
            </a:r>
            <a:r>
              <a:rPr lang="en-US" sz="2200" b="1" i="1" dirty="0">
                <a:solidFill>
                  <a:srgbClr val="7030A0"/>
                </a:solidFill>
              </a:rPr>
              <a:t>regardless of </a:t>
            </a:r>
            <a:r>
              <a:rPr lang="en-US" sz="2200" dirty="0">
                <a:solidFill>
                  <a:srgbClr val="7030A0"/>
                </a:solidFill>
              </a:rPr>
              <a:t>the number of voters, or candidates.</a:t>
            </a:r>
            <a:endParaRPr lang="en-US" sz="2400" dirty="0"/>
          </a:p>
          <a:p>
            <a:pPr marL="285750" indent="-285750">
              <a:buFont typeface="Arial" charset="0"/>
              <a:buChar char="•"/>
            </a:pPr>
            <a:endParaRPr lang="en-US" sz="9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The candidates will be given a chance to speak to the members if they choose.</a:t>
            </a:r>
          </a:p>
          <a:p>
            <a:pPr marL="285750" indent="-285750">
              <a:buFont typeface="Arial" charset="0"/>
              <a:buChar char="•"/>
            </a:pPr>
            <a:endParaRPr lang="en-US" sz="900" dirty="0">
              <a:solidFill>
                <a:srgbClr val="7030A0"/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2200" dirty="0">
                <a:solidFill>
                  <a:srgbClr val="7030A0"/>
                </a:solidFill>
              </a:rPr>
              <a:t>There can be as few as one candidate for any office, or as many as are interested.</a:t>
            </a:r>
          </a:p>
        </p:txBody>
      </p:sp>
    </p:spTree>
    <p:extLst>
      <p:ext uri="{BB962C8B-B14F-4D97-AF65-F5344CB8AC3E}">
        <p14:creationId xmlns:p14="http://schemas.microsoft.com/office/powerpoint/2010/main" val="2109455207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7080" y="46174"/>
            <a:ext cx="3345788" cy="14783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Zapfino" charset="0"/>
                <a:ea typeface="Zapfino" charset="0"/>
                <a:cs typeface="Zapfino" charset="0"/>
              </a:rPr>
              <a:t>And then </a:t>
            </a:r>
            <a:r>
              <a:rPr lang="mr-IN" sz="3200" b="1" dirty="0">
                <a:solidFill>
                  <a:schemeClr val="bg1"/>
                </a:solidFill>
                <a:latin typeface="Zapfino" charset="0"/>
                <a:ea typeface="Zapfino" charset="0"/>
                <a:cs typeface="Zapfino" charset="0"/>
              </a:rPr>
              <a:t>…</a:t>
            </a:r>
            <a:endParaRPr lang="en-US" sz="3200" b="1" dirty="0">
              <a:solidFill>
                <a:schemeClr val="bg1"/>
              </a:solidFill>
              <a:latin typeface="Zapfino" charset="0"/>
              <a:ea typeface="Zapfino" charset="0"/>
              <a:cs typeface="Zapfino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55" y="1197405"/>
            <a:ext cx="885689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The members will mark their ballots to designate their choice for each office:</a:t>
            </a:r>
          </a:p>
          <a:p>
            <a:pPr marL="742950" lvl="1" indent="-285750">
              <a:buFont typeface="Arial" charset="0"/>
              <a:buChar char="•"/>
            </a:pPr>
            <a:endParaRPr lang="en-US" sz="2200" dirty="0">
              <a:solidFill>
                <a:srgbClr val="7030A0"/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2200" b="1" dirty="0">
                <a:solidFill>
                  <a:srgbClr val="7030A0"/>
                </a:solidFill>
              </a:rPr>
              <a:t>Unincorporated Chapters</a:t>
            </a:r>
            <a:r>
              <a:rPr lang="en-US" sz="2200" dirty="0">
                <a:solidFill>
                  <a:srgbClr val="7030A0"/>
                </a:solidFill>
              </a:rPr>
              <a:t>:  There will be one position opening for chapter representative.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200" b="1" dirty="0">
                <a:solidFill>
                  <a:srgbClr val="7030A0"/>
                </a:solidFill>
              </a:rPr>
              <a:t>Incorporated Chapters</a:t>
            </a:r>
            <a:r>
              <a:rPr lang="en-US" sz="2200" dirty="0">
                <a:solidFill>
                  <a:srgbClr val="7030A0"/>
                </a:solidFill>
              </a:rPr>
              <a:t>:  There will be one position opening for each of the 4 offices</a:t>
            </a:r>
          </a:p>
          <a:p>
            <a:pPr marL="285750" indent="-285750">
              <a:buFont typeface="Arial" charset="0"/>
              <a:buChar char="•"/>
            </a:pPr>
            <a:endParaRPr lang="en-US" sz="2200" dirty="0">
              <a:solidFill>
                <a:srgbClr val="7030A0"/>
              </a:solidFill>
            </a:endParaRPr>
          </a:p>
        </p:txBody>
      </p:sp>
      <p:pic>
        <p:nvPicPr>
          <p:cNvPr id="5" name="Picture 4" descr="ABstract-People-Clip-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180" y="3832089"/>
            <a:ext cx="1832460" cy="131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3555" y="1468977"/>
            <a:ext cx="7635249" cy="3664920"/>
          </a:xfrm>
        </p:spPr>
        <p:txBody>
          <a:bodyPr>
            <a:normAutofit fontScale="92500"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The ballots will be collected by the election chair:</a:t>
            </a:r>
          </a:p>
          <a:p>
            <a:pPr marL="2686050" lvl="5" indent="-514350">
              <a:buFont typeface="+mj-lt"/>
              <a:buAutoNum type="alphaLcParenR"/>
            </a:pPr>
            <a:endParaRPr lang="en-US" dirty="0"/>
          </a:p>
          <a:p>
            <a:pPr marL="971550" lvl="1" indent="-514350">
              <a:buFont typeface="+mj-lt"/>
              <a:buAutoNum type="alphaLcParenR"/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The election chair (and tellers if appointed by the chair) will count the ballots for each office.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The election chair will announce the results.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The oath of office will be administered.</a:t>
            </a:r>
          </a:p>
          <a:p>
            <a:pPr marL="1371600" lvl="2" indent="-514350">
              <a:buFont typeface="+mj-lt"/>
              <a:buAutoNum type="alphaLcParenR"/>
            </a:pPr>
            <a:r>
              <a:rPr lang="en-US" dirty="0"/>
              <a:t>This should be done by any past rep or officer, or by a VVA officer.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4375" y="36576"/>
            <a:ext cx="4428445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Zapfino" charset="0"/>
                <a:ea typeface="Zapfino" charset="0"/>
                <a:cs typeface="Zapfino" charset="0"/>
              </a:rPr>
              <a:t>Almost there!</a:t>
            </a:r>
          </a:p>
        </p:txBody>
      </p:sp>
    </p:spTree>
    <p:extLst>
      <p:ext uri="{BB962C8B-B14F-4D97-AF65-F5344CB8AC3E}">
        <p14:creationId xmlns:p14="http://schemas.microsoft.com/office/powerpoint/2010/main" val="1515043182"/>
      </p:ext>
    </p:extLst>
  </p:cSld>
  <p:clrMapOvr>
    <a:masterClrMapping/>
  </p:clrMapOvr>
  <p:transition spd="slow"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788" y="2113635"/>
            <a:ext cx="5985672" cy="2290575"/>
          </a:xfrm>
        </p:spPr>
        <p:txBody>
          <a:bodyPr>
            <a:normAutofit fontScale="92500" lnSpcReduction="20000"/>
          </a:bodyPr>
          <a:lstStyle/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US" dirty="0"/>
              <a:t>It is possible for there to be </a:t>
            </a:r>
            <a:r>
              <a:rPr lang="en-US" u="sng" dirty="0"/>
              <a:t>just one person</a:t>
            </a:r>
            <a:r>
              <a:rPr lang="en-US" dirty="0"/>
              <a:t> voting in an unincorporated chapter.</a:t>
            </a: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US" dirty="0"/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US" dirty="0"/>
              <a:t>It is possible for there to be just one candidate, for any given office.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70" cy="73929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Zapfino" charset="0"/>
                <a:ea typeface="Zapfino" charset="0"/>
                <a:cs typeface="Zapfino" charset="0"/>
              </a:rPr>
              <a:t>Some Important Details:</a:t>
            </a:r>
          </a:p>
        </p:txBody>
      </p:sp>
      <p:pic>
        <p:nvPicPr>
          <p:cNvPr id="6" name="Picture 5" descr="AA04988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281" y="1350110"/>
            <a:ext cx="1221640" cy="383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4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788" y="2113635"/>
            <a:ext cx="5985672" cy="2806754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US" dirty="0"/>
              <a:t>Ballots, sign-in sheets, and the election results form must be sent to the state president or state representative within 30 days of the election date!</a:t>
            </a:r>
          </a:p>
          <a:p>
            <a:pPr marL="0" indent="0" algn="ctr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US" sz="1400" dirty="0"/>
          </a:p>
          <a:p>
            <a:pPr marL="0" indent="0" algn="ctr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US" i="1" dirty="0">
                <a:solidFill>
                  <a:srgbClr val="7030A0"/>
                </a:solidFill>
              </a:rPr>
              <a:t>All election forms and documents can be found on </a:t>
            </a:r>
          </a:p>
          <a:p>
            <a:pPr marL="0" indent="0" algn="ctr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US" i="1" dirty="0">
                <a:solidFill>
                  <a:srgbClr val="7030A0"/>
                </a:solidFill>
              </a:rPr>
              <a:t>the AVVA website: </a:t>
            </a:r>
          </a:p>
          <a:p>
            <a:pPr marL="0" indent="0" algn="ctr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US" i="1" dirty="0" err="1">
                <a:solidFill>
                  <a:srgbClr val="7030A0"/>
                </a:solidFill>
              </a:rPr>
              <a:t>www.avva.org</a:t>
            </a:r>
            <a:r>
              <a:rPr lang="en-US" i="1" dirty="0">
                <a:solidFill>
                  <a:srgbClr val="7030A0"/>
                </a:solidFill>
              </a:rPr>
              <a:t>/</a:t>
            </a:r>
            <a:r>
              <a:rPr lang="en-US" i="1" dirty="0" err="1">
                <a:solidFill>
                  <a:srgbClr val="7030A0"/>
                </a:solidFill>
              </a:rPr>
              <a:t>forms.html</a:t>
            </a:r>
            <a:endParaRPr lang="en-US" i="1" dirty="0">
              <a:solidFill>
                <a:srgbClr val="7030A0"/>
              </a:solidFill>
            </a:endParaRPr>
          </a:p>
          <a:p>
            <a:pPr marL="0" indent="0" algn="ctr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US" i="1" dirty="0">
              <a:solidFill>
                <a:srgbClr val="7030A0"/>
              </a:solidFill>
            </a:endParaRPr>
          </a:p>
          <a:p>
            <a:pPr marL="0" indent="0" algn="ctr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US" b="1" dirty="0"/>
              <a:t>If these documents are not sent in by the deadlines, it will result in your chapter </a:t>
            </a:r>
            <a:r>
              <a:rPr lang="en-US" b="1" i="1" u="sng" dirty="0"/>
              <a:t>not</a:t>
            </a:r>
            <a:r>
              <a:rPr lang="en-US" b="1" dirty="0"/>
              <a:t> being permitted a delegate at state meetings or at national conventions!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07080" y="433880"/>
            <a:ext cx="2443280" cy="73929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  <a:latin typeface="Zapfino" charset="0"/>
                <a:ea typeface="Zapfino" charset="0"/>
                <a:cs typeface="Zapfino" charset="0"/>
              </a:rPr>
              <a:t>And:</a:t>
            </a:r>
            <a:endParaRPr lang="en-US" dirty="0">
              <a:solidFill>
                <a:schemeClr val="bg1"/>
              </a:solidFill>
              <a:latin typeface="Zapfino" charset="0"/>
              <a:ea typeface="Zapfino" charset="0"/>
              <a:cs typeface="Zapfino" charset="0"/>
            </a:endParaRPr>
          </a:p>
        </p:txBody>
      </p:sp>
      <p:pic>
        <p:nvPicPr>
          <p:cNvPr id="7" name="Picture 6" descr="7332958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280" y="1350110"/>
            <a:ext cx="1453166" cy="35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36319"/>
      </p:ext>
    </p:extLst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1425" y="3636144"/>
            <a:ext cx="3054100" cy="1478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Zapfino" charset="0"/>
                <a:ea typeface="Zapfino" charset="0"/>
                <a:cs typeface="Zapfino" charset="0"/>
              </a:rPr>
              <a:t>Questions?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493" y="1305101"/>
            <a:ext cx="2443280" cy="37230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0061" y="1610202"/>
            <a:ext cx="64044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Check out the P&amp;P, Section 1, pages 16, 17, and 19 for details of requirements and duties for chapter offices and the election chair.</a:t>
            </a:r>
          </a:p>
          <a:p>
            <a:pPr algn="ctr"/>
            <a:r>
              <a:rPr lang="en-US" dirty="0">
                <a:hlinkClick r:id="rId3"/>
              </a:rPr>
              <a:t>www.avva.org/policy.html</a:t>
            </a:r>
            <a:r>
              <a:rPr lang="en-US" dirty="0"/>
              <a:t>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Check out the P&amp;P, Section 5 for election details!</a:t>
            </a:r>
          </a:p>
          <a:p>
            <a:pPr algn="ctr"/>
            <a:r>
              <a:rPr lang="en-US" dirty="0">
                <a:hlinkClick r:id="rId3"/>
              </a:rPr>
              <a:t>www.avva.org/policy.html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 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24983" y="0"/>
            <a:ext cx="2290575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Zapfino" charset="0"/>
                <a:ea typeface="Zapfino" charset="0"/>
                <a:cs typeface="Zapfino" charset="0"/>
              </a:rPr>
              <a:t>Finally!</a:t>
            </a:r>
            <a:endParaRPr lang="en-US" sz="2800" b="1" dirty="0">
              <a:solidFill>
                <a:schemeClr val="bg1"/>
              </a:solidFill>
              <a:latin typeface="Zapfino" charset="0"/>
              <a:ea typeface="Zapfino" charset="0"/>
              <a:cs typeface="Zapf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13572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0280" y="1693025"/>
            <a:ext cx="3664920" cy="461665"/>
          </a:xfrm>
          <a:prstGeom prst="rect">
            <a:avLst/>
          </a:prstGeom>
          <a:pattFill prst="pct60">
            <a:fgClr>
              <a:schemeClr val="accent4">
                <a:lumMod val="60000"/>
                <a:lumOff val="40000"/>
              </a:schemeClr>
            </a:fgClr>
            <a:bgClr>
              <a:schemeClr val="bg1"/>
            </a:bgClr>
          </a:pattFill>
          <a:ln w="2222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National Board of Directors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705" y="2528212"/>
            <a:ext cx="1891800" cy="369332"/>
          </a:xfrm>
          <a:prstGeom prst="rect">
            <a:avLst/>
          </a:prstGeom>
          <a:pattFill prst="pct50">
            <a:fgClr>
              <a:schemeClr val="accent4">
                <a:lumMod val="60000"/>
                <a:lumOff val="40000"/>
              </a:schemeClr>
            </a:fgClr>
            <a:bgClr>
              <a:schemeClr val="bg1"/>
            </a:bgClr>
          </a:pattFill>
          <a:ln w="254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Regional Directors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9019" y="3460964"/>
            <a:ext cx="3767442" cy="369332"/>
          </a:xfrm>
          <a:prstGeom prst="rect">
            <a:avLst/>
          </a:prstGeom>
          <a:pattFill prst="pct60">
            <a:fgClr>
              <a:schemeClr val="accent4">
                <a:lumMod val="60000"/>
                <a:lumOff val="40000"/>
              </a:schemeClr>
            </a:fgClr>
            <a:bgClr>
              <a:schemeClr val="bg1"/>
            </a:bgClr>
          </a:pattFill>
          <a:ln w="15875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Incorporated &amp; Unincorporated States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6015" y="4338233"/>
            <a:ext cx="4886560" cy="369332"/>
          </a:xfrm>
          <a:prstGeom prst="rect">
            <a:avLst/>
          </a:prstGeom>
          <a:pattFill prst="pct60">
            <a:fgClr>
              <a:schemeClr val="accent4">
                <a:lumMod val="60000"/>
                <a:lumOff val="40000"/>
              </a:schemeClr>
            </a:fgClr>
            <a:bgClr>
              <a:schemeClr val="bg1"/>
            </a:bgClr>
          </a:pattFill>
          <a:ln w="158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Incorporated &amp; Unincorporated Chapters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284890" y="140653"/>
            <a:ext cx="7024430" cy="95210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  <a:latin typeface="Zapfino" charset="0"/>
                <a:ea typeface="Zapfino" charset="0"/>
                <a:cs typeface="Zapfino" charset="0"/>
              </a:rPr>
              <a:t>AVVA Organizational Levels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044950" y="2182181"/>
            <a:ext cx="0" cy="305410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335525" y="2897544"/>
            <a:ext cx="0" cy="437731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62740" y="3830296"/>
            <a:ext cx="0" cy="421209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76015" y="2532990"/>
            <a:ext cx="1808508" cy="369332"/>
          </a:xfrm>
          <a:prstGeom prst="rect">
            <a:avLst/>
          </a:prstGeom>
          <a:pattFill prst="pct50">
            <a:fgClr>
              <a:schemeClr val="accent4">
                <a:lumMod val="60000"/>
                <a:lumOff val="40000"/>
              </a:schemeClr>
            </a:fgClr>
            <a:bgClr>
              <a:schemeClr val="bg1"/>
            </a:bgClr>
          </a:pattFill>
          <a:ln w="254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/>
              <a:t>National Officers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961180" y="2712878"/>
            <a:ext cx="610820" cy="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52530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6260" y="739290"/>
            <a:ext cx="6260905" cy="57264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Zapfino" charset="0"/>
                <a:ea typeface="Zapfino" charset="0"/>
                <a:cs typeface="Zapfino" charset="0"/>
              </a:rPr>
              <a:t>Why Hold Elections?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28720" y="1808225"/>
            <a:ext cx="5955495" cy="3290928"/>
          </a:xfrm>
        </p:spPr>
        <p:txBody>
          <a:bodyPr>
            <a:normAutofit fontScale="92500"/>
          </a:bodyPr>
          <a:lstStyle/>
          <a:p>
            <a:r>
              <a:rPr lang="en-US" dirty="0"/>
              <a:t>Ensures representation on a national and state level.</a:t>
            </a:r>
          </a:p>
          <a:p>
            <a:r>
              <a:rPr lang="en-US" dirty="0"/>
              <a:t>Helps to keep your organization on track &amp; provides better communication with state and national.</a:t>
            </a:r>
          </a:p>
          <a:p>
            <a:r>
              <a:rPr lang="en-US" dirty="0"/>
              <a:t>If incorporated, you must hold elections to retain your charter.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0" y="2655873"/>
            <a:ext cx="2662333" cy="244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Zapfino" charset="0"/>
                <a:ea typeface="Zapfino" charset="0"/>
                <a:cs typeface="Zapfino" charset="0"/>
              </a:rPr>
              <a:t>What are the Basics?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48965" y="1392736"/>
            <a:ext cx="3206805" cy="47982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Chapter Structure: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43555" y="2083329"/>
            <a:ext cx="4581151" cy="2763967"/>
          </a:xfrm>
        </p:spPr>
        <p:txBody>
          <a:bodyPr>
            <a:noAutofit/>
          </a:bodyPr>
          <a:lstStyle/>
          <a:p>
            <a:pPr algn="l"/>
            <a:r>
              <a:rPr lang="en-US" sz="2200" dirty="0"/>
              <a:t>Every </a:t>
            </a:r>
            <a:r>
              <a:rPr lang="en-US" sz="2200" i="1" u="sng" dirty="0"/>
              <a:t>regular</a:t>
            </a:r>
            <a:r>
              <a:rPr lang="en-US" sz="2200" dirty="0"/>
              <a:t> member of the chapter is a voting member.</a:t>
            </a:r>
          </a:p>
          <a:p>
            <a:pPr algn="l"/>
            <a:r>
              <a:rPr lang="en-US" sz="2200" dirty="0"/>
              <a:t>Unincorporated chapters may elect a representative.</a:t>
            </a:r>
          </a:p>
          <a:p>
            <a:pPr algn="l"/>
            <a:r>
              <a:rPr lang="en-US" sz="2200" dirty="0"/>
              <a:t>Incorporated chapters will elect the 4 officers: Pres/VP/Sec/Treas.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820" y="1709166"/>
            <a:ext cx="3596845" cy="27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5" y="472352"/>
            <a:ext cx="6260905" cy="57264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Zapfino" charset="0"/>
                <a:ea typeface="Zapfino" charset="0"/>
                <a:cs typeface="Zapfino" charset="0"/>
              </a:rPr>
              <a:t>What first?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1670" y="1655520"/>
            <a:ext cx="8093365" cy="335951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Incorporated &amp; Unincorporated Chapters:</a:t>
            </a:r>
          </a:p>
          <a:p>
            <a:endParaRPr lang="en-US" dirty="0"/>
          </a:p>
          <a:p>
            <a:pPr lvl="1">
              <a:buFont typeface="LucidaGrande" charset="0"/>
              <a:buChar char="✓"/>
            </a:pPr>
            <a:r>
              <a:rPr lang="en-US" dirty="0"/>
              <a:t>You must hold your elections in April of the even numbers years. (e.g. 2018, 2020, 2022)</a:t>
            </a:r>
          </a:p>
          <a:p>
            <a:pPr lvl="1">
              <a:buFont typeface="LucidaGrande" charset="0"/>
              <a:buChar char="✓"/>
            </a:pPr>
            <a:endParaRPr lang="en-US" sz="1900" dirty="0"/>
          </a:p>
          <a:p>
            <a:pPr lvl="1">
              <a:buFont typeface="LucidaGrande" charset="0"/>
              <a:buChar char="✓"/>
            </a:pPr>
            <a:r>
              <a:rPr lang="en-US" dirty="0"/>
              <a:t>You must inform </a:t>
            </a:r>
            <a:r>
              <a:rPr lang="en-US" u="sng" dirty="0"/>
              <a:t>all regular chapter members</a:t>
            </a:r>
            <a:r>
              <a:rPr lang="en-US" dirty="0"/>
              <a:t> of the election date, and the offices that are available. (at least 45 days before the election meeting date is </a:t>
            </a:r>
            <a:r>
              <a:rPr lang="en-US" i="1" dirty="0"/>
              <a:t>strongly</a:t>
            </a:r>
            <a:r>
              <a:rPr lang="en-US" dirty="0"/>
              <a:t> recommended!)</a:t>
            </a:r>
          </a:p>
        </p:txBody>
      </p:sp>
      <p:pic>
        <p:nvPicPr>
          <p:cNvPr id="6" name="Picture 5" descr="7332958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0" y="2303924"/>
            <a:ext cx="1068935" cy="281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04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685" y="128470"/>
            <a:ext cx="6710170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Zapfino" charset="0"/>
                <a:ea typeface="Zapfino" charset="0"/>
                <a:cs typeface="Zapfino" charset="0"/>
              </a:rPr>
              <a:t>Steps to take for Chapter Elections: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300685" y="1808225"/>
            <a:ext cx="7325415" cy="259598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/>
              <a:t>Decide on an Election Chairperson: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dirty="0">
                <a:solidFill>
                  <a:srgbClr val="7030A0"/>
                </a:solidFill>
              </a:rPr>
              <a:t>The election chair is appointed by your current chapter president or representative. 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dirty="0">
                <a:solidFill>
                  <a:srgbClr val="7030A0"/>
                </a:solidFill>
              </a:rPr>
              <a:t>The election chair must be either a member of your AVVA or your corresponding VVA chapter.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00" y="1960930"/>
            <a:ext cx="1182968" cy="287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5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739290"/>
            <a:ext cx="7635249" cy="397033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The current president, representative, or the election chair must inform all members:</a:t>
            </a:r>
          </a:p>
          <a:p>
            <a:pPr marL="2686050" lvl="5" indent="-514350">
              <a:buFont typeface="+mj-lt"/>
              <a:buAutoNum type="alphaLcParenR"/>
            </a:pPr>
            <a:endParaRPr lang="en-US" dirty="0"/>
          </a:p>
          <a:p>
            <a:pPr marL="971550" lvl="1" indent="-514350">
              <a:buFont typeface="+mj-lt"/>
              <a:buAutoNum type="alphaLcParenR"/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Of the Election date, place, and time.</a:t>
            </a:r>
          </a:p>
          <a:p>
            <a:pPr marL="971550" lvl="1" indent="-514350">
              <a:buFont typeface="+mj-lt"/>
              <a:buAutoNum type="alphaLcParenR"/>
            </a:pPr>
            <a:endParaRPr lang="en-US" sz="9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Of the offices that are open for candidates.</a:t>
            </a:r>
          </a:p>
          <a:p>
            <a:pPr marL="971550" lvl="1" indent="-514350">
              <a:buFont typeface="+mj-lt"/>
              <a:buAutoNum type="alphaLcParenR"/>
            </a:pPr>
            <a:endParaRPr lang="en-US" sz="1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Of the need for a Letter of Intent for all candidates.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dirty="0"/>
              <a:t>You must submit a letter of intent to run for office, as there are NO nominations from the floor allowed.</a:t>
            </a:r>
          </a:p>
          <a:p>
            <a:pPr marL="1371600" lvl="2" indent="-514350">
              <a:buFont typeface="+mj-lt"/>
              <a:buAutoNum type="arabicPeriod"/>
            </a:pPr>
            <a:endParaRPr lang="en-US" sz="1000" dirty="0"/>
          </a:p>
          <a:p>
            <a:pPr marL="971550" lvl="1" indent="-514350">
              <a:buFont typeface="+mj-lt"/>
              <a:buAutoNum type="alphaLcParenR"/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Where &amp; </a:t>
            </a:r>
            <a:r>
              <a:rPr lang="en-US" b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when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to send the Letters of Intent.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dirty="0"/>
              <a:t>Letters of intent must be received by the election chair no less than 30 days prior to the election date.</a:t>
            </a:r>
          </a:p>
        </p:txBody>
      </p:sp>
    </p:spTree>
    <p:extLst>
      <p:ext uri="{BB962C8B-B14F-4D97-AF65-F5344CB8AC3E}">
        <p14:creationId xmlns:p14="http://schemas.microsoft.com/office/powerpoint/2010/main" val="73959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3555" y="1808225"/>
            <a:ext cx="8398775" cy="244328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You may use email, if you are sure of the email addresses, or you may use USPS mail to notify your members of the elections </a:t>
            </a:r>
            <a:r>
              <a:rPr lang="mr-IN" dirty="0"/>
              <a:t>…</a:t>
            </a:r>
            <a:endParaRPr lang="en-US" dirty="0"/>
          </a:p>
          <a:p>
            <a:pPr marL="514350" indent="-514350">
              <a:buFont typeface="+mj-lt"/>
              <a:buAutoNum type="arabicPeriod" startAt="3"/>
            </a:pPr>
            <a:endParaRPr lang="en-US" sz="1400" dirty="0"/>
          </a:p>
          <a:p>
            <a:pPr marL="0" indent="0">
              <a:buNone/>
            </a:pPr>
            <a:r>
              <a:rPr lang="en-US" dirty="0"/>
              <a:t>      But every member of your chapter must be notified!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4" y="281175"/>
            <a:ext cx="1679755" cy="17934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345" y="3946095"/>
            <a:ext cx="1374345" cy="106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5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6260" y="0"/>
            <a:ext cx="5783314" cy="1305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Zapfino" charset="0"/>
                <a:ea typeface="Zapfino" charset="0"/>
                <a:cs typeface="Zapfino" charset="0"/>
              </a:rPr>
              <a:t>So, What Happens Now?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143555" y="1350110"/>
            <a:ext cx="9162300" cy="36649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Letters of Intent are held by the election chair.</a:t>
            </a:r>
          </a:p>
          <a:p>
            <a:r>
              <a:rPr lang="en-US" sz="2400" dirty="0"/>
              <a:t>The election chair will keep a printed copy of each letter and bring them to the election meeting.</a:t>
            </a:r>
          </a:p>
          <a:p>
            <a:r>
              <a:rPr lang="en-US" sz="2400" dirty="0"/>
              <a:t>The election chair, or current chapter rep or president, will be sure there is a sign-in sheet available for all members to sign at the election meeting.</a:t>
            </a:r>
          </a:p>
          <a:p>
            <a:pPr lvl="0"/>
            <a:r>
              <a:rPr lang="en-US" sz="2400" dirty="0"/>
              <a:t>The election chair or current chapter rep or president </a:t>
            </a:r>
            <a:br>
              <a:rPr lang="en-US" sz="2400" dirty="0"/>
            </a:br>
            <a:r>
              <a:rPr lang="en-US" sz="2400" dirty="0"/>
              <a:t>will make ballots available for each member present at </a:t>
            </a:r>
            <a:br>
              <a:rPr lang="en-US" sz="2400" dirty="0"/>
            </a:br>
            <a:r>
              <a:rPr lang="en-US" sz="2400" dirty="0"/>
              <a:t>the election meeting.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00" y="3640685"/>
            <a:ext cx="1354869" cy="123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4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1516</TotalTime>
  <Words>810</Words>
  <Application>Microsoft Macintosh PowerPoint</Application>
  <PresentationFormat>On-screen Show (16:9)</PresentationFormat>
  <Paragraphs>86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Apple Chancery</vt:lpstr>
      <vt:lpstr>Arial</vt:lpstr>
      <vt:lpstr>Calibri</vt:lpstr>
      <vt:lpstr>LucidaGrande</vt:lpstr>
      <vt:lpstr>Zapfino</vt:lpstr>
      <vt:lpstr>Office Theme</vt:lpstr>
      <vt:lpstr>Chapter Elections: Incorporated  &amp;  Unincorporated</vt:lpstr>
      <vt:lpstr>PowerPoint Presentation</vt:lpstr>
      <vt:lpstr>Why Hold Elections?</vt:lpstr>
      <vt:lpstr>What are the Basics?</vt:lpstr>
      <vt:lpstr>What first?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Important Details:</vt:lpstr>
      <vt:lpstr>And: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Joanna Henshaw</cp:lastModifiedBy>
  <cp:revision>204</cp:revision>
  <dcterms:created xsi:type="dcterms:W3CDTF">2013-08-21T19:17:07Z</dcterms:created>
  <dcterms:modified xsi:type="dcterms:W3CDTF">2021-03-11T17:04:45Z</dcterms:modified>
</cp:coreProperties>
</file>