
<file path=[Content_Types].xml><?xml version="1.0" encoding="utf-8"?>
<Types xmlns="http://schemas.openxmlformats.org/package/2006/content-types">
  <Default Extension="aiff" ContentType="audio/x-aif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1"/>
  </p:sldMasterIdLst>
  <p:notesMasterIdLst>
    <p:notesMasterId r:id="rId15"/>
  </p:notesMasterIdLst>
  <p:handoutMasterIdLst>
    <p:handoutMasterId r:id="rId16"/>
  </p:handoutMasterIdLst>
  <p:sldIdLst>
    <p:sldId id="261" r:id="rId2"/>
    <p:sldId id="281" r:id="rId3"/>
    <p:sldId id="282" r:id="rId4"/>
    <p:sldId id="283" r:id="rId5"/>
    <p:sldId id="284" r:id="rId6"/>
    <p:sldId id="262" r:id="rId7"/>
    <p:sldId id="287" r:id="rId8"/>
    <p:sldId id="286" r:id="rId9"/>
    <p:sldId id="267" r:id="rId10"/>
    <p:sldId id="268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/>
        </p14:section>
        <p14:section name="Overview and Objectives" id="{ABA716BF-3A5C-4ADB-94C9-CFEF84EBA240}">
          <p14:sldIdLst>
            <p14:sldId id="261"/>
            <p14:sldId id="281"/>
            <p14:sldId id="282"/>
            <p14:sldId id="283"/>
            <p14:sldId id="284"/>
            <p14:sldId id="262"/>
            <p14:sldId id="287"/>
          </p14:sldIdLst>
        </p14:section>
        <p14:section name="Topic 1" id="{6D9936A3-3945-4757-BC8B-B5C252D8E036}">
          <p14:sldIdLst>
            <p14:sldId id="286"/>
            <p14:sldId id="267"/>
          </p14:sldIdLst>
        </p14:section>
        <p14:section name="Sample Slides for Visuals" id="{BAB3A466-96C9-4230-9978-795378D75699}">
          <p14:sldIdLst>
            <p14:sldId id="268"/>
            <p14:sldId id="269"/>
            <p14:sldId id="270"/>
          </p14:sldIdLst>
        </p14:section>
        <p14:section name="Case Study" id="{8C0305C9-B152-4FBA-A789-FE1976D53990}">
          <p14:sldIdLst>
            <p14:sldId id="272"/>
          </p14:sldIdLst>
        </p14:section>
        <p14:section name="Conclusion and Summary" id="{790CEF5B-569A-4C2F-BED5-750B08C0E5AD}">
          <p14:sldIdLst/>
        </p14:section>
        <p14:section name="Appendix" id="{3F78B471-41DA-46F2-A8E4-97E471896A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0000"/>
    <a:srgbClr val="980000"/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84013" autoAdjust="0"/>
  </p:normalViewPr>
  <p:slideViewPr>
    <p:cSldViewPr>
      <p:cViewPr varScale="1">
        <p:scale>
          <a:sx n="114" d="100"/>
          <a:sy n="114" d="100"/>
        </p:scale>
        <p:origin x="33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66666666667E-2"/>
          <c:y val="4.2424242424242399E-2"/>
          <c:w val="0.93066666666666698"/>
          <c:h val="0.77386876640419899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66944"/>
        <c:axId val="67969264"/>
      </c:lineChart>
      <c:catAx>
        <c:axId val="67966944"/>
        <c:scaling>
          <c:orientation val="minMax"/>
        </c:scaling>
        <c:delete val="0"/>
        <c:axPos val="b"/>
        <c:majorTickMark val="out"/>
        <c:minorTickMark val="none"/>
        <c:tickLblPos val="nextTo"/>
        <c:crossAx val="67969264"/>
        <c:crosses val="autoZero"/>
        <c:auto val="1"/>
        <c:lblAlgn val="ctr"/>
        <c:lblOffset val="100"/>
        <c:noMultiLvlLbl val="0"/>
      </c:catAx>
      <c:valAx>
        <c:axId val="679692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7966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10032"/>
        <c:axId val="36836592"/>
      </c:lineChart>
      <c:catAx>
        <c:axId val="-410032"/>
        <c:scaling>
          <c:orientation val="minMax"/>
        </c:scaling>
        <c:delete val="0"/>
        <c:axPos val="b"/>
        <c:majorTickMark val="out"/>
        <c:minorTickMark val="none"/>
        <c:tickLblPos val="nextTo"/>
        <c:crossAx val="36836592"/>
        <c:crosses val="autoZero"/>
        <c:auto val="1"/>
        <c:lblAlgn val="ctr"/>
        <c:lblOffset val="100"/>
        <c:noMultiLvlLbl val="0"/>
      </c:catAx>
      <c:valAx>
        <c:axId val="368365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41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59269D0-92A5-481C-BA64-727AFB0DD54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AVVA is now tracking volunteer hours</a:t>
          </a: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n-US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Your time spent volunteering for AVVA is important!</a:t>
          </a: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D1776C8F-2B10-4075-8DF7-7F65AB725ED5}">
      <dgm:prSet phldrT="[Text]" custT="1"/>
      <dgm:spPr>
        <a:solidFill>
          <a:srgbClr val="A90000"/>
        </a:solidFill>
      </dgm:spPr>
      <dgm:t>
        <a:bodyPr/>
        <a:lstStyle/>
        <a:p>
          <a:r>
            <a:rPr lang="en-US" sz="4400" dirty="0"/>
            <a:t>3</a:t>
          </a:r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AA046201-5C4D-445E-BF0B-5C6D2B0A1945}">
      <dgm:prSet phldrT="[Text]" custT="1"/>
      <dgm:spPr>
        <a:solidFill>
          <a:srgbClr val="A90000"/>
        </a:solidFill>
      </dgm:spPr>
      <dgm:t>
        <a:bodyPr/>
        <a:lstStyle/>
        <a:p>
          <a:r>
            <a:rPr lang="en-US" sz="4400" dirty="0">
              <a:solidFill>
                <a:schemeClr val="bg1"/>
              </a:solidFill>
            </a:rPr>
            <a:t>2</a:t>
          </a:r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n-US" sz="3200"/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n-US" sz="3200"/>
        </a:p>
      </dgm:t>
    </dgm:pt>
    <dgm:pt modelId="{74EE5CD8-078F-4590-BF9C-A341A294A016}">
      <dgm:prSet phldrT="[Text]" custT="1"/>
      <dgm:spPr>
        <a:solidFill>
          <a:srgbClr val="980000"/>
        </a:solidFill>
      </dgm:spPr>
      <dgm:t>
        <a:bodyPr/>
        <a:lstStyle/>
        <a:p>
          <a:r>
            <a:rPr lang="en-US" sz="4400" dirty="0"/>
            <a:t>1</a:t>
          </a: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 sz="3200"/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 sz="3200"/>
        </a:p>
      </dgm:t>
    </dgm:pt>
    <dgm:pt modelId="{1E4D3931-0DBD-4211-A24A-6AF364284B1E}">
      <dgm:prSet phldrT="[Text]" custT="1"/>
      <dgm:spPr>
        <a:noFill/>
        <a:ln>
          <a:noFill/>
        </a:ln>
        <a:effectLst>
          <a:outerShdw blurRad="50800" dist="25400" algn="tl" rotWithShape="0">
            <a:srgbClr val="000000">
              <a:alpha val="60000"/>
            </a:srgbClr>
          </a:outerShdw>
        </a:effectLst>
      </dgm:spPr>
      <dgm:t>
        <a:bodyPr/>
        <a:lstStyle/>
        <a:p>
          <a:pPr marL="280988" indent="-280988"/>
          <a:r>
            <a:rPr lang="en-US" sz="3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volunteer hours</a:t>
          </a: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</dgm:pt>
    <dgm:pt modelId="{C4407577-18A2-46E0-8805-2838042EB67A}" type="pres">
      <dgm:prSet presAssocID="{74EE5CD8-078F-4590-BF9C-A341A294A016}" presName="linNode" presStyleCnt="0"/>
      <dgm:spPr/>
    </dgm:pt>
    <dgm:pt modelId="{7E429971-BC57-430F-BB25-C0574E5E39E3}" type="pres">
      <dgm:prSet presAssocID="{74EE5CD8-078F-4590-BF9C-A341A294A016}" presName="parentText" presStyleLbl="node1" presStyleIdx="0" presStyleCnt="3" custScaleX="57694" custScaleY="67481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D54B1729-BC98-42C1-9C6C-D65DCBA4358F}" type="pres">
      <dgm:prSet presAssocID="{74EE5CD8-078F-4590-BF9C-A341A294A016}" presName="descendantText" presStyleLbl="alignAccFollowNode1" presStyleIdx="0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AB8574CC-D4F2-4555-AEE3-F4EE58B11D03}" type="pres">
      <dgm:prSet presAssocID="{CF9FB981-E6ED-4440-AC98-4E4E2ABA2C55}" presName="sp" presStyleCnt="0"/>
      <dgm:spPr/>
    </dgm:pt>
    <dgm:pt modelId="{85B8F607-FDD8-476A-ADBE-E1250824F294}" type="pres">
      <dgm:prSet presAssocID="{AA046201-5C4D-445E-BF0B-5C6D2B0A1945}" presName="linNode" presStyleCnt="0"/>
      <dgm:spPr/>
    </dgm:pt>
    <dgm:pt modelId="{C04276DC-EE64-470A-B8BC-09067B8045FA}" type="pres">
      <dgm:prSet presAssocID="{AA046201-5C4D-445E-BF0B-5C6D2B0A1945}" presName="parentText" presStyleLbl="node1" presStyleIdx="1" presStyleCnt="3" custScaleX="57610" custScaleY="68767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B37A5355-225B-4C6F-AED7-6C620F99EECC}" type="pres">
      <dgm:prSet presAssocID="{AA046201-5C4D-445E-BF0B-5C6D2B0A1945}" presName="descendantText" presStyleLbl="alignAccFollowNode1" presStyleIdx="1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5ACAA866-A8A8-4183-97B5-CEEAB1525C60}" type="pres">
      <dgm:prSet presAssocID="{40767EFF-7D52-4469-ACEE-7D28E67337E2}" presName="sp" presStyleCnt="0"/>
      <dgm:spPr/>
    </dgm:pt>
    <dgm:pt modelId="{477213BE-9E91-4950-8451-7F60796F47F4}" type="pres">
      <dgm:prSet presAssocID="{D1776C8F-2B10-4075-8DF7-7F65AB725ED5}" presName="linNode" presStyleCnt="0"/>
      <dgm:spPr/>
    </dgm:pt>
    <dgm:pt modelId="{F5034101-5B7D-4FE7-B47A-5A48CF39606B}" type="pres">
      <dgm:prSet presAssocID="{D1776C8F-2B10-4075-8DF7-7F65AB725ED5}" presName="parentText" presStyleLbl="node1" presStyleIdx="2" presStyleCnt="3" custScaleX="57331" custScaleY="67558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6416E04-E5DE-46CA-AD27-47EBE280D636}" type="presOf" srcId="{C59269D0-92A5-481C-BA64-727AFB0DD545}" destId="{B37A5355-225B-4C6F-AED7-6C620F99EECC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AFF7133D-5E9D-4613-9299-006F9E49301B}" type="presOf" srcId="{AA046201-5C4D-445E-BF0B-5C6D2B0A1945}" destId="{C04276DC-EE64-470A-B8BC-09067B8045FA}" srcOrd="0" destOrd="0" presId="urn:microsoft.com/office/officeart/2005/8/layout/vList5"/>
    <dgm:cxn modelId="{3D887057-7E91-45EF-8E4B-3006C2DFECB4}" type="presOf" srcId="{6BE4E373-0656-4EDC-821E-BE09C952B1F6}" destId="{C7C3E6FD-D83F-4BDA-907E-B5EE041DA931}" srcOrd="0" destOrd="0" presId="urn:microsoft.com/office/officeart/2005/8/layout/vList5"/>
    <dgm:cxn modelId="{DBCA7E61-D822-40A0-A27A-D7E092386A0B}" type="presOf" srcId="{F6FEADD9-F67D-41F5-BA4C-3C84956E7F46}" destId="{AAE7A1E6-6847-453D-B55B-8A82BF138C1D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9A0DCB65-9DCB-4972-9768-1762E4116F3C}" type="presOf" srcId="{74EE5CD8-078F-4590-BF9C-A341A294A016}" destId="{7E429971-BC57-430F-BB25-C0574E5E39E3}" srcOrd="0" destOrd="0" presId="urn:microsoft.com/office/officeart/2005/8/layout/vList5"/>
    <dgm:cxn modelId="{1D12F37E-DF42-400C-B5B5-A8FAF49EC0EC}" type="presOf" srcId="{1E4D3931-0DBD-4211-A24A-6AF364284B1E}" destId="{D54B1729-BC98-42C1-9C6C-D65DCBA4358F}" srcOrd="0" destOrd="0" presId="urn:microsoft.com/office/officeart/2005/8/layout/vList5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5417F3DF-8CAE-4E6C-ADBB-ED6F50084B8E}" type="presOf" srcId="{D1776C8F-2B10-4075-8DF7-7F65AB725ED5}" destId="{F5034101-5B7D-4FE7-B47A-5A48CF39606B}" srcOrd="0" destOrd="0" presId="urn:microsoft.com/office/officeart/2005/8/layout/vList5"/>
    <dgm:cxn modelId="{1E18118B-9778-4714-A249-2B714D5427F7}" type="presParOf" srcId="{AAE7A1E6-6847-453D-B55B-8A82BF138C1D}" destId="{C4407577-18A2-46E0-8805-2838042EB67A}" srcOrd="0" destOrd="0" presId="urn:microsoft.com/office/officeart/2005/8/layout/vList5"/>
    <dgm:cxn modelId="{84152E8A-21A6-4CAF-BC09-47C13F4FFFB8}" type="presParOf" srcId="{C4407577-18A2-46E0-8805-2838042EB67A}" destId="{7E429971-BC57-430F-BB25-C0574E5E39E3}" srcOrd="0" destOrd="0" presId="urn:microsoft.com/office/officeart/2005/8/layout/vList5"/>
    <dgm:cxn modelId="{1D51832F-3B38-483B-8C08-BDD413206841}" type="presParOf" srcId="{C4407577-18A2-46E0-8805-2838042EB67A}" destId="{D54B1729-BC98-42C1-9C6C-D65DCBA4358F}" srcOrd="1" destOrd="0" presId="urn:microsoft.com/office/officeart/2005/8/layout/vList5"/>
    <dgm:cxn modelId="{F2BB24AB-7DB6-4F0F-92D8-664E0F322520}" type="presParOf" srcId="{AAE7A1E6-6847-453D-B55B-8A82BF138C1D}" destId="{AB8574CC-D4F2-4555-AEE3-F4EE58B11D03}" srcOrd="1" destOrd="0" presId="urn:microsoft.com/office/officeart/2005/8/layout/vList5"/>
    <dgm:cxn modelId="{3F47CC38-27AC-4E4E-92A2-FDE046382C80}" type="presParOf" srcId="{AAE7A1E6-6847-453D-B55B-8A82BF138C1D}" destId="{85B8F607-FDD8-476A-ADBE-E1250824F294}" srcOrd="2" destOrd="0" presId="urn:microsoft.com/office/officeart/2005/8/layout/vList5"/>
    <dgm:cxn modelId="{B4BBC5E0-69C0-4FD2-84A6-C47E62DEA28D}" type="presParOf" srcId="{85B8F607-FDD8-476A-ADBE-E1250824F294}" destId="{C04276DC-EE64-470A-B8BC-09067B8045FA}" srcOrd="0" destOrd="0" presId="urn:microsoft.com/office/officeart/2005/8/layout/vList5"/>
    <dgm:cxn modelId="{71B90C6E-E0F2-4EE1-8864-5914AAFA20A7}" type="presParOf" srcId="{85B8F607-FDD8-476A-ADBE-E1250824F294}" destId="{B37A5355-225B-4C6F-AED7-6C620F99EECC}" srcOrd="1" destOrd="0" presId="urn:microsoft.com/office/officeart/2005/8/layout/vList5"/>
    <dgm:cxn modelId="{E6DEED78-0C33-4D1D-A595-AFE4311369E4}" type="presParOf" srcId="{AAE7A1E6-6847-453D-B55B-8A82BF138C1D}" destId="{5ACAA866-A8A8-4183-97B5-CEEAB1525C60}" srcOrd="3" destOrd="0" presId="urn:microsoft.com/office/officeart/2005/8/layout/vList5"/>
    <dgm:cxn modelId="{FD2A22C3-24B0-4E4D-A3BC-79528D3FBC48}" type="presParOf" srcId="{AAE7A1E6-6847-453D-B55B-8A82BF138C1D}" destId="{477213BE-9E91-4950-8451-7F60796F47F4}" srcOrd="4" destOrd="0" presId="urn:microsoft.com/office/officeart/2005/8/layout/vList5"/>
    <dgm:cxn modelId="{2D9E3819-8AF8-4F78-AD5E-1D892BCE0381}" type="presParOf" srcId="{477213BE-9E91-4950-8451-7F60796F47F4}" destId="{F5034101-5B7D-4FE7-B47A-5A48CF39606B}" srcOrd="0" destOrd="0" presId="urn:microsoft.com/office/officeart/2005/8/layout/vList5"/>
    <dgm:cxn modelId="{5FD7E964-E46A-45B4-A545-5D657B6094BB}" type="presParOf" srcId="{477213BE-9E91-4950-8451-7F60796F47F4}" destId="{C7C3E6FD-D83F-4BDA-907E-B5EE041DA931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155498" y="-2393061"/>
          <a:ext cx="1300162" cy="6087276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25400" algn="t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0988" lvl="1" indent="-280988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volunteer hours</a:t>
          </a:r>
        </a:p>
      </dsp:txBody>
      <dsp:txXfrm rot="-5400000">
        <a:off x="761941" y="496"/>
        <a:ext cx="6087276" cy="1300162"/>
      </dsp:txXfrm>
    </dsp:sp>
    <dsp:sp modelId="{7E429971-BC57-430F-BB25-C0574E5E39E3}">
      <dsp:nvSpPr>
        <dsp:cNvPr id="0" name=""/>
        <dsp:cNvSpPr/>
      </dsp:nvSpPr>
      <dsp:spPr>
        <a:xfrm>
          <a:off x="1058" y="0"/>
          <a:ext cx="760883" cy="1096703"/>
        </a:xfrm>
        <a:prstGeom prst="roundRect">
          <a:avLst/>
        </a:prstGeom>
        <a:solidFill>
          <a:srgbClr val="980000"/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1</a:t>
          </a:r>
        </a:p>
      </dsp:txBody>
      <dsp:txXfrm>
        <a:off x="38201" y="37143"/>
        <a:ext cx="686597" cy="1022417"/>
      </dsp:txXfrm>
    </dsp:sp>
    <dsp:sp modelId="{B37A5355-225B-4C6F-AED7-6C620F99EECC}">
      <dsp:nvSpPr>
        <dsp:cNvPr id="0" name=""/>
        <dsp:cNvSpPr/>
      </dsp:nvSpPr>
      <dsp:spPr>
        <a:xfrm rot="5400000">
          <a:off x="3154390" y="-1011638"/>
          <a:ext cx="1300162" cy="6087276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AVVA is now tracking volunteer hours</a:t>
          </a:r>
        </a:p>
      </dsp:txBody>
      <dsp:txXfrm rot="-5400000">
        <a:off x="760833" y="1381919"/>
        <a:ext cx="6087276" cy="1300162"/>
      </dsp:txXfrm>
    </dsp:sp>
    <dsp:sp modelId="{C04276DC-EE64-470A-B8BC-09067B8045FA}">
      <dsp:nvSpPr>
        <dsp:cNvPr id="0" name=""/>
        <dsp:cNvSpPr/>
      </dsp:nvSpPr>
      <dsp:spPr>
        <a:xfrm>
          <a:off x="1058" y="1473198"/>
          <a:ext cx="759775" cy="1117603"/>
        </a:xfrm>
        <a:prstGeom prst="roundRect">
          <a:avLst/>
        </a:prstGeom>
        <a:solidFill>
          <a:srgbClr val="A90000"/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2952094"/>
              <a:satOff val="-23027"/>
              <a:lumOff val="-588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</a:rPr>
            <a:t>2</a:t>
          </a:r>
        </a:p>
      </dsp:txBody>
      <dsp:txXfrm>
        <a:off x="38147" y="1510287"/>
        <a:ext cx="685597" cy="1043425"/>
      </dsp:txXfrm>
    </dsp:sp>
    <dsp:sp modelId="{C7C3E6FD-D83F-4BDA-907E-B5EE041DA931}">
      <dsp:nvSpPr>
        <dsp:cNvPr id="0" name=""/>
        <dsp:cNvSpPr/>
      </dsp:nvSpPr>
      <dsp:spPr>
        <a:xfrm rot="5400000">
          <a:off x="3157657" y="364220"/>
          <a:ext cx="1300162" cy="6098405"/>
        </a:xfrm>
        <a:prstGeom prst="rect">
          <a:avLst/>
        </a:prstGeom>
        <a:noFill/>
        <a:ln w="12700" cap="flat" cmpd="sng" algn="ctr">
          <a:noFill/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Your time spent volunteering for AVVA is important!</a:t>
          </a:r>
        </a:p>
      </dsp:txBody>
      <dsp:txXfrm rot="-5400000">
        <a:off x="758536" y="2763341"/>
        <a:ext cx="6098405" cy="1300162"/>
      </dsp:txXfrm>
    </dsp:sp>
    <dsp:sp modelId="{F5034101-5B7D-4FE7-B47A-5A48CF39606B}">
      <dsp:nvSpPr>
        <dsp:cNvPr id="0" name=""/>
        <dsp:cNvSpPr/>
      </dsp:nvSpPr>
      <dsp:spPr>
        <a:xfrm>
          <a:off x="1058" y="2864445"/>
          <a:ext cx="757478" cy="1097954"/>
        </a:xfrm>
        <a:prstGeom prst="roundRect">
          <a:avLst/>
        </a:prstGeom>
        <a:solidFill>
          <a:srgbClr val="A90000"/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5904187"/>
              <a:satOff val="-46054"/>
              <a:lumOff val="-1177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3</a:t>
          </a:r>
        </a:p>
      </dsp:txBody>
      <dsp:txXfrm>
        <a:off x="38035" y="2901422"/>
        <a:ext cx="683524" cy="102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Picture 2" descr="VISTA form1.pdf">
          <a:extLst xmlns:a="http://schemas.openxmlformats.org/drawingml/2006/main">
            <a:ext uri="{FF2B5EF4-FFF2-40B4-BE49-F238E27FC236}">
              <a16:creationId xmlns:a16="http://schemas.microsoft.com/office/drawing/2014/main" id="{F55563DA-EE7F-1E45-9F36-83B86C9389D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7772400" cy="100584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0.01149</cdr:x>
      <cdr:y>0.01818</cdr:y>
    </cdr:from>
    <cdr:to>
      <cdr:x>1</cdr:x>
      <cdr:y>0.98182</cdr:y>
    </cdr:to>
    <cdr:pic>
      <cdr:nvPicPr>
        <cdr:cNvPr id="2" name="Picture 1" descr="maxine10b.jpg">
          <a:extLst xmlns:a="http://schemas.openxmlformats.org/drawingml/2006/main">
            <a:ext uri="{FF2B5EF4-FFF2-40B4-BE49-F238E27FC236}">
              <a16:creationId xmlns:a16="http://schemas.microsoft.com/office/drawing/2014/main" id="{777D3F22-F172-3644-BE80-29E4CC44011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6200" y="76200"/>
          <a:ext cx="6553200" cy="40386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1600" dirty="0"/>
              <a:t>AVVA VISTA Program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8/1/2014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Give a brief overview of the presentation.</a:t>
            </a:r>
            <a:r>
              <a:rPr lang="en-US" baseline="0" dirty="0"/>
              <a:t> D</a:t>
            </a:r>
            <a:r>
              <a:rPr lang="en-US" dirty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/>
              <a:t>Introduce each of the major topics.</a:t>
            </a:r>
          </a:p>
          <a:p>
            <a:r>
              <a:rPr lang="en-US" dirty="0"/>
              <a:t>To provide a road map for the audience, you</a:t>
            </a:r>
            <a:r>
              <a:rPr lang="en-US" baseline="0" dirty="0"/>
              <a:t> can </a:t>
            </a:r>
            <a:r>
              <a:rPr lang="en-US" dirty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it brief. Make your text as brief as possible to maintain a larger font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4608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4608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51ECC-86A3-4073-ADEB-F5E3C216F8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there is relevant</a:t>
            </a:r>
            <a:r>
              <a:rPr lang="en-US" baseline="0" dirty="0"/>
              <a:t> video content, such as a case study video, demo of a product, or other training materials, include it in the presentation as well. 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case study or</a:t>
            </a:r>
            <a:r>
              <a:rPr lang="en-US" baseline="0" dirty="0"/>
              <a:t> class simulation to encourage discussion and apply lessons.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slide. </a:t>
            </a:r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What</a:t>
            </a:r>
            <a:r>
              <a:rPr lang="en-US" b="0" baseline="0" dirty="0"/>
              <a:t> will the audience be able to do after this training is complete?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Briefly describe each objective and how the audience will benefit from this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a section header for each of the topics, so there is a clear transition to the audience.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slides to each topic section as necessary, including slides with tables, graphs, and images. </a:t>
            </a:r>
          </a:p>
          <a:p>
            <a:r>
              <a:rPr lang="en-US" dirty="0"/>
              <a:t>See next section for sample</a:t>
            </a:r>
            <a:r>
              <a:rPr lang="en-US" baseline="0" dirty="0"/>
              <a:t> </a:t>
            </a:r>
            <a:r>
              <a:rPr lang="en-US" dirty="0"/>
              <a:t>table,</a:t>
            </a:r>
            <a:r>
              <a:rPr lang="en-US" baseline="0" dirty="0"/>
              <a:t> graph, image, and video layouts.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Company Logo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2/14/23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78" r:id="rId13"/>
    <p:sldLayoutId id="2147483679" r:id="rId14"/>
    <p:sldLayoutId id="2147483650" r:id="rId15"/>
  </p:sldLayoutIdLst>
  <p:transition spd="slow"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2.aiff"/><Relationship Id="rId11" Type="http://schemas.openxmlformats.org/officeDocument/2006/relationships/image" Target="../media/image7.gif"/><Relationship Id="rId5" Type="http://schemas.microsoft.com/office/2007/relationships/media" Target="../media/media2.aiff"/><Relationship Id="rId10" Type="http://schemas.openxmlformats.org/officeDocument/2006/relationships/image" Target="../media/image6.png"/><Relationship Id="rId4" Type="http://schemas.openxmlformats.org/officeDocument/2006/relationships/audio" Target="../media/media1.wav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gif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gif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0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2.xm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back2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4600" y="0"/>
            <a:ext cx="6324600" cy="1143000"/>
          </a:xfrm>
        </p:spPr>
        <p:txBody>
          <a:bodyPr/>
          <a:lstStyle/>
          <a:p>
            <a:r>
              <a:rPr lang="en-US" sz="4400" b="1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/>
                <a:cs typeface="Arial Narrow"/>
              </a:rPr>
              <a:t>AVVA VISTA VOLUNTEER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/>
                <a:cs typeface="Arial Narrow"/>
              </a:rPr>
              <a:t>Introducing AVVA VISTA Volunteer Program</a:t>
            </a:r>
          </a:p>
        </p:txBody>
      </p:sp>
      <p:pic>
        <p:nvPicPr>
          <p:cNvPr id="9" name="www.muzko.com_Beatles-Help.wa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8200" y="7162800"/>
            <a:ext cx="533400" cy="381000"/>
          </a:xfrm>
          <a:prstGeom prst="rect">
            <a:avLst/>
          </a:prstGeom>
        </p:spPr>
      </p:pic>
      <p:pic>
        <p:nvPicPr>
          <p:cNvPr id="3" name="Lets Hear it for the Volunteers.aiff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570" y="2667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22" y="5029200"/>
            <a:ext cx="4732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Help</a:t>
            </a:r>
          </a:p>
          <a:p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E00485E-1A46-224C-9B52-FDA9A8F6AE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11250"/>
            <a:ext cx="2876550" cy="2889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9056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4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209800"/>
            <a:ext cx="7620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spc="0" dirty="0">
                <a:ln w="11430"/>
                <a:solidFill>
                  <a:srgbClr val="A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  <a:cs typeface="Arial Narrow"/>
              </a:rPr>
              <a:t>Recording the hours you report: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57600"/>
            <a:ext cx="7620000" cy="28956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All VISTA volunteer hours will be recorded, and a report will be sent quarterly to all registered Regional Directors and State and Chapter Reps or Presidents.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This gives an overview of the individual, as well as a total of hours for each State and Chapter participating.</a:t>
            </a:r>
          </a:p>
        </p:txBody>
      </p:sp>
      <p:pic>
        <p:nvPicPr>
          <p:cNvPr id="7" name="Picture 6" descr="writin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66800"/>
            <a:ext cx="914400" cy="838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back2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7728" name="Rectangle 1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86000" y="609600"/>
            <a:ext cx="6016752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A90000"/>
                </a:solidFill>
              </a:rPr>
              <a:t>Okay – Now  What?</a:t>
            </a:r>
          </a:p>
        </p:txBody>
      </p:sp>
      <p:pic>
        <p:nvPicPr>
          <p:cNvPr id="6" name="Picture 5" descr="schnauzer bouncing bal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3737197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9837" y="13157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back3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976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505200" y="457200"/>
            <a:ext cx="319735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  <a:cs typeface="Arial Narrow"/>
              </a:rPr>
              <a:t>Rewards: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057400"/>
            <a:ext cx="8001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top volunteers from across the Nation, in several categories, are recognized at  National Conventions and Leadership Conferences.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3962400"/>
            <a:ext cx="4876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90000"/>
                </a:solidFill>
              </a:rPr>
              <a:t>Be a proud Volunteer.  Keep track of your hours and report them.  The effect you have on your community can be immeasurable!</a:t>
            </a: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MaxineSummerBBQ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810000"/>
            <a:ext cx="1828800" cy="2527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4800"/>
            <a:ext cx="42672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7" name="Picture 6" descr="back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96" y="0"/>
            <a:ext cx="3029477" cy="6858000"/>
          </a:xfrm>
          <a:prstGeom prst="rect">
            <a:avLst/>
          </a:prstGeom>
        </p:spPr>
      </p:pic>
      <p:pic>
        <p:nvPicPr>
          <p:cNvPr id="9" name="Picture 8" descr="rest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5372100" cy="266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838200"/>
            <a:ext cx="3810000" cy="121795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en-US" sz="7200" dirty="0">
                <a:solidFill>
                  <a:srgbClr val="A9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AVVA VISTA =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209800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“Volunteers in Service </a:t>
            </a:r>
          </a:p>
          <a:p>
            <a:pPr algn="ctr"/>
            <a:r>
              <a:rPr lang="en-US" sz="3200" i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To America”</a:t>
            </a:r>
          </a:p>
        </p:txBody>
      </p:sp>
      <p:pic>
        <p:nvPicPr>
          <p:cNvPr id="6" name="Picture 5" descr="volunte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5715000" cy="2788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back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219200"/>
            <a:ext cx="5029200" cy="762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dirty="0">
                <a:solidFill>
                  <a:srgbClr val="A90000"/>
                </a:solidFill>
              </a:rPr>
              <a:t>Are you a Volunteer?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886200"/>
            <a:ext cx="160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A90000"/>
                </a:solidFill>
                <a:latin typeface="Arial Narrow"/>
                <a:cs typeface="Arial Narrow"/>
              </a:rPr>
              <a:t>Do You: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2743200"/>
            <a:ext cx="6400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Set up for Chapter events? 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Drive those who need rides to doctor visits?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Cook meals for your Chapter meetings?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Donate baked goods?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Make handcrafted items for sale or gifts? 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  <a:latin typeface="Arial Narrow"/>
                <a:cs typeface="Arial Narrow"/>
              </a:rPr>
              <a:t>Help the needy and homeless in your community?</a:t>
            </a:r>
          </a:p>
          <a:p>
            <a:endParaRPr lang="en-US" dirty="0"/>
          </a:p>
        </p:txBody>
      </p:sp>
      <p:pic>
        <p:nvPicPr>
          <p:cNvPr id="2" name="Picture 1" descr="do yo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1401603" cy="16129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back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152400"/>
            <a:ext cx="6096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6000" dirty="0">
                <a:solidFill>
                  <a:srgbClr val="A90000"/>
                </a:solidFill>
              </a:rPr>
              <a:t>Or, Do You…..</a:t>
            </a:r>
          </a:p>
        </p:txBody>
      </p:sp>
      <p:pic>
        <p:nvPicPr>
          <p:cNvPr id="5" name="Picture 4" descr="hospit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343400"/>
            <a:ext cx="2743200" cy="2255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160020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</a:rPr>
              <a:t>Perform ceremonies for funerals or parades?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</a:rPr>
              <a:t>Spend time with those in need?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</a:rPr>
              <a:t>Assist in building or re-building “quality of life” items for those in need?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</a:rPr>
              <a:t>Volunteer at Chapter and State fundraisers?</a:t>
            </a:r>
          </a:p>
          <a:p>
            <a:pPr marL="285750" indent="-285750">
              <a:buClr>
                <a:srgbClr val="A90000"/>
              </a:buClr>
              <a:buFont typeface="Wingdings" charset="2"/>
              <a:buChar char="Ø"/>
            </a:pPr>
            <a:r>
              <a:rPr lang="en-US" sz="2800" dirty="0">
                <a:solidFill>
                  <a:srgbClr val="000090"/>
                </a:solidFill>
              </a:rPr>
              <a:t>Visit long term care facilities or hospitals?</a:t>
            </a:r>
          </a:p>
        </p:txBody>
      </p:sp>
      <p:pic>
        <p:nvPicPr>
          <p:cNvPr id="4" name="Picture 3" descr="building_bridges_4089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95800"/>
            <a:ext cx="3479800" cy="1912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3400"/>
            <a:ext cx="8763000" cy="289560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Then Congratulations!</a:t>
            </a:r>
          </a:p>
          <a:p>
            <a:pPr algn="ctr"/>
            <a:endParaRPr lang="en-US" sz="4400" dirty="0">
              <a:solidFill>
                <a:srgbClr val="0000FF"/>
              </a:solidFill>
            </a:endParaRPr>
          </a:p>
          <a:p>
            <a:pPr algn="ctr"/>
            <a:r>
              <a:rPr lang="en-US" sz="2400" dirty="0"/>
              <a:t>If you are doing these things in your capacity as an AVVA member, and you are doing these things for people who are not your relatives, then: </a:t>
            </a:r>
          </a:p>
          <a:p>
            <a:pPr algn="ctr"/>
            <a:endParaRPr lang="en-US" sz="2400" dirty="0"/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You are an AVVA VISTA Volunteer!</a:t>
            </a:r>
          </a:p>
        </p:txBody>
      </p:sp>
      <p:pic>
        <p:nvPicPr>
          <p:cNvPr id="3" name="Picture 2" descr="3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88954"/>
            <a:ext cx="1447800" cy="139264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19242236"/>
              </p:ext>
            </p:extLst>
          </p:nvPr>
        </p:nvGraphicFramePr>
        <p:xfrm>
          <a:off x="381000" y="2362200"/>
          <a:ext cx="685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6477000" cy="9906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600" b="1" cap="all" spc="0" dirty="0">
                <a:ln/>
                <a:solidFill>
                  <a:srgbClr val="00009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Time to make</a:t>
            </a:r>
            <a:br>
              <a:rPr lang="en-US" sz="3600" b="1" cap="all" spc="0" dirty="0">
                <a:ln/>
                <a:solidFill>
                  <a:srgbClr val="00009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3600" b="1" cap="all" spc="0" dirty="0">
                <a:ln/>
                <a:solidFill>
                  <a:srgbClr val="00009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your efforts known: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back4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0" y="914400"/>
            <a:ext cx="3276600" cy="1143000"/>
          </a:xfrm>
        </p:spPr>
        <p:txBody>
          <a:bodyPr/>
          <a:lstStyle/>
          <a:p>
            <a:r>
              <a:rPr lang="en-US" b="1" i="1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A9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ngla MN"/>
                <a:cs typeface="Bangla MN"/>
              </a:rPr>
              <a:t>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234148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A90000"/>
              </a:buCl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As a non-profit organization it is important that we give back to our communities and support Veterans of all eras.</a:t>
            </a:r>
          </a:p>
          <a:p>
            <a:pPr>
              <a:buClr>
                <a:srgbClr val="A90000"/>
              </a:buClr>
            </a:pPr>
            <a:endParaRPr lang="en-US" sz="2400" dirty="0">
              <a:solidFill>
                <a:srgbClr val="000090"/>
              </a:solidFill>
            </a:endParaRPr>
          </a:p>
          <a:p>
            <a:pPr marL="457200" indent="-457200">
              <a:buClr>
                <a:srgbClr val="A90000"/>
              </a:buCl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The time is right for our membership to be recognized and rewarded for their service to Veterans and their communities.</a:t>
            </a:r>
          </a:p>
          <a:p>
            <a:pPr>
              <a:buClr>
                <a:srgbClr val="A90000"/>
              </a:buClr>
            </a:pPr>
            <a:endParaRPr lang="en-US" sz="2400" dirty="0">
              <a:solidFill>
                <a:srgbClr val="000090"/>
              </a:solidFill>
            </a:endParaRPr>
          </a:p>
          <a:p>
            <a:pPr marL="457200" indent="-457200">
              <a:buClr>
                <a:srgbClr val="A90000"/>
              </a:buCl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If each of our over 10,400 members volunteer 10 hours a month, AVVA would be donating over 1,000,000 hours per year to our Veterans and to our communities.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858000" cy="86355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lido"/>
                <a:cs typeface="Alido"/>
              </a:rPr>
              <a:t>Reporting your hours: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41070559"/>
              </p:ext>
            </p:extLst>
          </p:nvPr>
        </p:nvGraphicFramePr>
        <p:xfrm>
          <a:off x="2667000" y="1295400"/>
          <a:ext cx="4724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back5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6400" y="76200"/>
            <a:ext cx="3349752" cy="11430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Form all done?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791" y="1371600"/>
            <a:ext cx="70104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Then – simply slip it in the mail or email it!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110915855"/>
              </p:ext>
            </p:extLst>
          </p:nvPr>
        </p:nvGraphicFramePr>
        <p:xfrm>
          <a:off x="152400" y="2209800"/>
          <a:ext cx="6629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NleKja73hohXWjuz775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JFhM9s1uk4SUavhm7qd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dIAG7WhWjupCZ4n8F2K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C7AXHsIfcZM0GIL5sI0j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wNinuYvMzfZ5U1vBqhNh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0</TotalTime>
  <Words>642</Words>
  <Application>Microsoft Macintosh PowerPoint</Application>
  <PresentationFormat>On-screen Show (4:3)</PresentationFormat>
  <Paragraphs>82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Alido</vt:lpstr>
      <vt:lpstr>Arial</vt:lpstr>
      <vt:lpstr>Arial Narrow</vt:lpstr>
      <vt:lpstr>Arial Rounded MT Bold</vt:lpstr>
      <vt:lpstr>Bangla MN</vt:lpstr>
      <vt:lpstr>Calibri</vt:lpstr>
      <vt:lpstr>Cambria</vt:lpstr>
      <vt:lpstr>Wingdings</vt:lpstr>
      <vt:lpstr>Adjacency</vt:lpstr>
      <vt:lpstr>AVVA VISTA VOLUNTEER</vt:lpstr>
      <vt:lpstr>PowerPoint Presentation</vt:lpstr>
      <vt:lpstr>PowerPoint Presentation</vt:lpstr>
      <vt:lpstr>PowerPoint Presentation</vt:lpstr>
      <vt:lpstr>PowerPoint Presentation</vt:lpstr>
      <vt:lpstr>Time to make your efforts known: </vt:lpstr>
      <vt:lpstr>WHY?</vt:lpstr>
      <vt:lpstr>Reporting your hours:</vt:lpstr>
      <vt:lpstr>Form all done?</vt:lpstr>
      <vt:lpstr>Recording the hours you report:</vt:lpstr>
      <vt:lpstr>Okay – Now  What?</vt:lpstr>
      <vt:lpstr>Rewards: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2023-02-14T21:42:56Z</dcterms:modified>
</cp:coreProperties>
</file>