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84" r:id="rId6"/>
    <p:sldId id="260" r:id="rId7"/>
    <p:sldId id="265" r:id="rId8"/>
    <p:sldId id="261" r:id="rId9"/>
    <p:sldId id="262" r:id="rId10"/>
    <p:sldId id="263" r:id="rId11"/>
    <p:sldId id="271" r:id="rId12"/>
    <p:sldId id="277" r:id="rId13"/>
    <p:sldId id="272" r:id="rId14"/>
    <p:sldId id="274" r:id="rId15"/>
    <p:sldId id="264" r:id="rId16"/>
    <p:sldId id="269" r:id="rId17"/>
    <p:sldId id="266" r:id="rId18"/>
    <p:sldId id="273" r:id="rId19"/>
    <p:sldId id="275" r:id="rId20"/>
    <p:sldId id="276" r:id="rId21"/>
    <p:sldId id="281" r:id="rId22"/>
    <p:sldId id="283" r:id="rId23"/>
    <p:sldId id="280" r:id="rId2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autoAdjust="0"/>
    <p:restoredTop sz="94673" autoAdjust="0"/>
  </p:normalViewPr>
  <p:slideViewPr>
    <p:cSldViewPr>
      <p:cViewPr varScale="1">
        <p:scale>
          <a:sx n="158" d="100"/>
          <a:sy n="158" d="100"/>
        </p:scale>
        <p:origin x="264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889AA-6D0E-6D79-59FC-2ADB726E4C68}"/>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AF23B37F-1255-2C00-D889-B28B11002664}"/>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5AED6DD-6A1E-E84E-BC8B-D32EB162BFDA}" type="datetimeFigureOut">
              <a:rPr lang="en-US" altLang="en-US"/>
              <a:pPr>
                <a:defRPr/>
              </a:pPr>
              <a:t>4/23/23</a:t>
            </a:fld>
            <a:endParaRPr lang="en-US" altLang="en-US"/>
          </a:p>
        </p:txBody>
      </p:sp>
      <p:sp>
        <p:nvSpPr>
          <p:cNvPr id="4" name="Footer Placeholder 3">
            <a:extLst>
              <a:ext uri="{FF2B5EF4-FFF2-40B4-BE49-F238E27FC236}">
                <a16:creationId xmlns:a16="http://schemas.microsoft.com/office/drawing/2014/main" id="{8359FEE4-AB88-FC90-4FCA-5A24E892D824}"/>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67CE0BA5-7543-7020-5877-DD76B05D74A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4D4494C-8064-4444-BD85-C161F9B9EB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8907E9-9872-8BDA-4BE6-462A67C0C6B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37D9BAF6-0713-C860-7403-52C01EE292CF}"/>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3E0487A-DE63-CB48-BB9D-07101582B9C5}" type="datetimeFigureOut">
              <a:rPr lang="en-US" altLang="en-US"/>
              <a:pPr>
                <a:defRPr/>
              </a:pPr>
              <a:t>4/23/23</a:t>
            </a:fld>
            <a:endParaRPr lang="en-US" altLang="en-US"/>
          </a:p>
        </p:txBody>
      </p:sp>
      <p:sp>
        <p:nvSpPr>
          <p:cNvPr id="4" name="Slide Image Placeholder 3">
            <a:extLst>
              <a:ext uri="{FF2B5EF4-FFF2-40B4-BE49-F238E27FC236}">
                <a16:creationId xmlns:a16="http://schemas.microsoft.com/office/drawing/2014/main" id="{C6DC6DCC-2282-8AD0-6C06-EED871B6E14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7B14C38-4028-C651-DB8D-511202501ED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EEAE21A-8C29-619D-4944-CF7F8DB5EB17}"/>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032FEBA0-E854-A08D-73A2-E8641C6FBA3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CCD6907-75D7-4C48-93CA-2F03504454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F9AF4E4B-79E9-D161-461A-8D85A3D96A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0C1F8350-EC13-18DE-A644-85456E1449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7" name="Slide Number Placeholder 3">
            <a:extLst>
              <a:ext uri="{FF2B5EF4-FFF2-40B4-BE49-F238E27FC236}">
                <a16:creationId xmlns:a16="http://schemas.microsoft.com/office/drawing/2014/main" id="{1FB0B40C-AC0B-1802-91CB-133027350D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4D3148-C9F9-3B4D-91A5-1D91627AD1A2}"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95030961-514A-EE2F-0F4B-32E48994FC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1BCBFBC5-B27C-C687-68D3-BE3C404C94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59" name="Slide Number Placeholder 3">
            <a:extLst>
              <a:ext uri="{FF2B5EF4-FFF2-40B4-BE49-F238E27FC236}">
                <a16:creationId xmlns:a16="http://schemas.microsoft.com/office/drawing/2014/main" id="{140BEB80-2675-0654-08A7-B63E25A7EA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21E89E-CC4C-994C-B0D4-60BEC43CB98C}"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35A96EDE-9AF6-2D5D-2BCA-9E52127743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0E217BDF-044F-33F4-1FFF-615188B724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5CBBEDDE-9CBE-8269-8A9F-585B6C1A53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7C01A6-DC8C-A74E-9443-2882D98CFB9B}"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A2EA02A-C1E7-B824-D858-F313B9F5EF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4B0C88E4-B9CC-F95D-639E-43072D0662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3" name="Slide Number Placeholder 3">
            <a:extLst>
              <a:ext uri="{FF2B5EF4-FFF2-40B4-BE49-F238E27FC236}">
                <a16:creationId xmlns:a16="http://schemas.microsoft.com/office/drawing/2014/main" id="{6E843712-47F4-D3A8-FC73-65F7D11527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4C2796-936F-B946-9509-6354BFEDBF57}" type="slidenum">
              <a:rPr lang="en-US" altLang="en-US" smtClean="0"/>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DBBF763-B241-B2FD-5739-BECA1B2DCA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6DE118F-3C2C-3FE7-A8CB-4633343A38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0AF61A8-4CF8-D682-AB16-56B43EE727DB}"/>
              </a:ext>
            </a:extLst>
          </p:cNvPr>
          <p:cNvSpPr>
            <a:spLocks noGrp="1" noChangeArrowheads="1"/>
          </p:cNvSpPr>
          <p:nvPr>
            <p:ph type="sldNum" sz="quarter" idx="12"/>
          </p:nvPr>
        </p:nvSpPr>
        <p:spPr>
          <a:ln/>
        </p:spPr>
        <p:txBody>
          <a:bodyPr/>
          <a:lstStyle>
            <a:lvl1pPr>
              <a:defRPr/>
            </a:lvl1pPr>
          </a:lstStyle>
          <a:p>
            <a:pPr>
              <a:defRPr/>
            </a:pPr>
            <a:fld id="{0F38B04C-D53C-B649-A63D-8A0A15D88040}" type="slidenum">
              <a:rPr lang="es-ES" altLang="en-US"/>
              <a:pPr>
                <a:defRPr/>
              </a:pPr>
              <a:t>‹#›</a:t>
            </a:fld>
            <a:endParaRPr lang="es-ES" altLang="en-US"/>
          </a:p>
        </p:txBody>
      </p:sp>
    </p:spTree>
    <p:extLst>
      <p:ext uri="{BB962C8B-B14F-4D97-AF65-F5344CB8AC3E}">
        <p14:creationId xmlns:p14="http://schemas.microsoft.com/office/powerpoint/2010/main" val="1292598956"/>
      </p:ext>
    </p:extLst>
  </p:cSld>
  <p:clrMapOvr>
    <a:masterClrMapping/>
  </p:clrMapOvr>
  <p:transition spd="slow" advClick="0" advTm="6532">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244D4A-6B7F-AEAD-3D57-BFE89D5F85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8926D05-B832-F31D-3BF0-2C0CFAD719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C0DD3FC-FF66-A4FB-D0B2-15A193BB4145}"/>
              </a:ext>
            </a:extLst>
          </p:cNvPr>
          <p:cNvSpPr>
            <a:spLocks noGrp="1" noChangeArrowheads="1"/>
          </p:cNvSpPr>
          <p:nvPr>
            <p:ph type="sldNum" sz="quarter" idx="12"/>
          </p:nvPr>
        </p:nvSpPr>
        <p:spPr>
          <a:ln/>
        </p:spPr>
        <p:txBody>
          <a:bodyPr/>
          <a:lstStyle>
            <a:lvl1pPr>
              <a:defRPr/>
            </a:lvl1pPr>
          </a:lstStyle>
          <a:p>
            <a:pPr>
              <a:defRPr/>
            </a:pPr>
            <a:fld id="{2898D653-3B22-DC40-BE3D-9A5CAC1F7297}" type="slidenum">
              <a:rPr lang="es-ES" altLang="en-US"/>
              <a:pPr>
                <a:defRPr/>
              </a:pPr>
              <a:t>‹#›</a:t>
            </a:fld>
            <a:endParaRPr lang="es-ES" altLang="en-US"/>
          </a:p>
        </p:txBody>
      </p:sp>
    </p:spTree>
    <p:extLst>
      <p:ext uri="{BB962C8B-B14F-4D97-AF65-F5344CB8AC3E}">
        <p14:creationId xmlns:p14="http://schemas.microsoft.com/office/powerpoint/2010/main" val="2470028269"/>
      </p:ext>
    </p:extLst>
  </p:cSld>
  <p:clrMapOvr>
    <a:masterClrMapping/>
  </p:clrMapOvr>
  <p:transition spd="slow" advClick="0" advTm="6532">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54F94B-5B31-1104-494E-F79D2EF432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B5B6D33-5BBC-3A89-AB39-DC667B9C1F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EFD0BA-E465-8737-AC43-19E77FA9EADE}"/>
              </a:ext>
            </a:extLst>
          </p:cNvPr>
          <p:cNvSpPr>
            <a:spLocks noGrp="1" noChangeArrowheads="1"/>
          </p:cNvSpPr>
          <p:nvPr>
            <p:ph type="sldNum" sz="quarter" idx="12"/>
          </p:nvPr>
        </p:nvSpPr>
        <p:spPr>
          <a:ln/>
        </p:spPr>
        <p:txBody>
          <a:bodyPr/>
          <a:lstStyle>
            <a:lvl1pPr>
              <a:defRPr/>
            </a:lvl1pPr>
          </a:lstStyle>
          <a:p>
            <a:pPr>
              <a:defRPr/>
            </a:pPr>
            <a:fld id="{7F517DF0-5809-1D4D-AAA7-F51574AB7C41}" type="slidenum">
              <a:rPr lang="es-ES" altLang="en-US"/>
              <a:pPr>
                <a:defRPr/>
              </a:pPr>
              <a:t>‹#›</a:t>
            </a:fld>
            <a:endParaRPr lang="es-ES" altLang="en-US"/>
          </a:p>
        </p:txBody>
      </p:sp>
    </p:spTree>
    <p:extLst>
      <p:ext uri="{BB962C8B-B14F-4D97-AF65-F5344CB8AC3E}">
        <p14:creationId xmlns:p14="http://schemas.microsoft.com/office/powerpoint/2010/main" val="621395806"/>
      </p:ext>
    </p:extLst>
  </p:cSld>
  <p:clrMapOvr>
    <a:masterClrMapping/>
  </p:clrMapOvr>
  <p:transition spd="slow" advClick="0" advTm="6532">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D063E8-781C-65B2-9EAE-2C0CEC8C98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39DD7FF-CEFC-6B50-EF96-7C1F511378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5469A6E-505F-463A-81FC-000855070B7A}"/>
              </a:ext>
            </a:extLst>
          </p:cNvPr>
          <p:cNvSpPr>
            <a:spLocks noGrp="1" noChangeArrowheads="1"/>
          </p:cNvSpPr>
          <p:nvPr>
            <p:ph type="sldNum" sz="quarter" idx="12"/>
          </p:nvPr>
        </p:nvSpPr>
        <p:spPr>
          <a:ln/>
        </p:spPr>
        <p:txBody>
          <a:bodyPr/>
          <a:lstStyle>
            <a:lvl1pPr>
              <a:defRPr/>
            </a:lvl1pPr>
          </a:lstStyle>
          <a:p>
            <a:pPr>
              <a:defRPr/>
            </a:pPr>
            <a:fld id="{5E1C23AD-9B15-4E44-BB5D-5E06C77456EB}" type="slidenum">
              <a:rPr lang="es-ES" altLang="en-US"/>
              <a:pPr>
                <a:defRPr/>
              </a:pPr>
              <a:t>‹#›</a:t>
            </a:fld>
            <a:endParaRPr lang="es-ES" altLang="en-US"/>
          </a:p>
        </p:txBody>
      </p:sp>
    </p:spTree>
    <p:extLst>
      <p:ext uri="{BB962C8B-B14F-4D97-AF65-F5344CB8AC3E}">
        <p14:creationId xmlns:p14="http://schemas.microsoft.com/office/powerpoint/2010/main" val="2048053894"/>
      </p:ext>
    </p:extLst>
  </p:cSld>
  <p:clrMapOvr>
    <a:masterClrMapping/>
  </p:clrMapOvr>
  <p:transition spd="slow" advClick="0" advTm="6532">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B26FE36C-DD56-1ADF-174B-D63156D3B9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C010D0B-4204-DE4A-6C0B-D9082BCFCC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81CBD7-EE71-3453-085F-398EE164D94C}"/>
              </a:ext>
            </a:extLst>
          </p:cNvPr>
          <p:cNvSpPr>
            <a:spLocks noGrp="1" noChangeArrowheads="1"/>
          </p:cNvSpPr>
          <p:nvPr>
            <p:ph type="sldNum" sz="quarter" idx="12"/>
          </p:nvPr>
        </p:nvSpPr>
        <p:spPr>
          <a:ln/>
        </p:spPr>
        <p:txBody>
          <a:bodyPr/>
          <a:lstStyle>
            <a:lvl1pPr>
              <a:defRPr/>
            </a:lvl1pPr>
          </a:lstStyle>
          <a:p>
            <a:pPr>
              <a:defRPr/>
            </a:pPr>
            <a:fld id="{B24348AB-461F-4542-96A5-E8D07053E1A6}" type="slidenum">
              <a:rPr lang="es-ES" altLang="en-US"/>
              <a:pPr>
                <a:defRPr/>
              </a:pPr>
              <a:t>‹#›</a:t>
            </a:fld>
            <a:endParaRPr lang="es-ES" altLang="en-US"/>
          </a:p>
        </p:txBody>
      </p:sp>
    </p:spTree>
    <p:extLst>
      <p:ext uri="{BB962C8B-B14F-4D97-AF65-F5344CB8AC3E}">
        <p14:creationId xmlns:p14="http://schemas.microsoft.com/office/powerpoint/2010/main" val="3221383699"/>
      </p:ext>
    </p:extLst>
  </p:cSld>
  <p:clrMapOvr>
    <a:masterClrMapping/>
  </p:clrMapOvr>
  <p:transition spd="slow" advClick="0" advTm="6532">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4419DE8-854C-00B7-D34B-CDF34F9117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9502202-BE57-59F6-0D21-BCCCEF72E3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DBB634F-6E1F-4CC1-987D-6679175543C8}"/>
              </a:ext>
            </a:extLst>
          </p:cNvPr>
          <p:cNvSpPr>
            <a:spLocks noGrp="1" noChangeArrowheads="1"/>
          </p:cNvSpPr>
          <p:nvPr>
            <p:ph type="sldNum" sz="quarter" idx="12"/>
          </p:nvPr>
        </p:nvSpPr>
        <p:spPr>
          <a:ln/>
        </p:spPr>
        <p:txBody>
          <a:bodyPr/>
          <a:lstStyle>
            <a:lvl1pPr>
              <a:defRPr/>
            </a:lvl1pPr>
          </a:lstStyle>
          <a:p>
            <a:pPr>
              <a:defRPr/>
            </a:pPr>
            <a:fld id="{F3920AB2-6B8C-9D48-86B9-604F66E039FC}" type="slidenum">
              <a:rPr lang="es-ES" altLang="en-US"/>
              <a:pPr>
                <a:defRPr/>
              </a:pPr>
              <a:t>‹#›</a:t>
            </a:fld>
            <a:endParaRPr lang="es-ES" altLang="en-US"/>
          </a:p>
        </p:txBody>
      </p:sp>
    </p:spTree>
    <p:extLst>
      <p:ext uri="{BB962C8B-B14F-4D97-AF65-F5344CB8AC3E}">
        <p14:creationId xmlns:p14="http://schemas.microsoft.com/office/powerpoint/2010/main" val="355567741"/>
      </p:ext>
    </p:extLst>
  </p:cSld>
  <p:clrMapOvr>
    <a:masterClrMapping/>
  </p:clrMapOvr>
  <p:transition spd="slow" advClick="0" advTm="6532">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71681DA-611E-1E6C-E3B5-121004987D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D8A1F7DF-7702-82CE-7ABA-D82957FFEC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0847EA7-9043-5549-E0B3-F113D573BD04}"/>
              </a:ext>
            </a:extLst>
          </p:cNvPr>
          <p:cNvSpPr>
            <a:spLocks noGrp="1" noChangeArrowheads="1"/>
          </p:cNvSpPr>
          <p:nvPr>
            <p:ph type="sldNum" sz="quarter" idx="12"/>
          </p:nvPr>
        </p:nvSpPr>
        <p:spPr>
          <a:ln/>
        </p:spPr>
        <p:txBody>
          <a:bodyPr/>
          <a:lstStyle>
            <a:lvl1pPr>
              <a:defRPr/>
            </a:lvl1pPr>
          </a:lstStyle>
          <a:p>
            <a:pPr>
              <a:defRPr/>
            </a:pPr>
            <a:fld id="{941B3459-8E0E-8C46-958C-440D8E636AAB}" type="slidenum">
              <a:rPr lang="es-ES" altLang="en-US"/>
              <a:pPr>
                <a:defRPr/>
              </a:pPr>
              <a:t>‹#›</a:t>
            </a:fld>
            <a:endParaRPr lang="es-ES" altLang="en-US"/>
          </a:p>
        </p:txBody>
      </p:sp>
    </p:spTree>
    <p:extLst>
      <p:ext uri="{BB962C8B-B14F-4D97-AF65-F5344CB8AC3E}">
        <p14:creationId xmlns:p14="http://schemas.microsoft.com/office/powerpoint/2010/main" val="2408255996"/>
      </p:ext>
    </p:extLst>
  </p:cSld>
  <p:clrMapOvr>
    <a:masterClrMapping/>
  </p:clrMapOvr>
  <p:transition spd="slow" advClick="0" advTm="6532">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7EAE044-5EA5-92F6-FF4B-289A3273A86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546C61-488D-AA37-73E7-322677678F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0352F08-BDB0-F349-2C07-EBF9FF12AC2C}"/>
              </a:ext>
            </a:extLst>
          </p:cNvPr>
          <p:cNvSpPr>
            <a:spLocks noGrp="1" noChangeArrowheads="1"/>
          </p:cNvSpPr>
          <p:nvPr>
            <p:ph type="sldNum" sz="quarter" idx="12"/>
          </p:nvPr>
        </p:nvSpPr>
        <p:spPr>
          <a:ln/>
        </p:spPr>
        <p:txBody>
          <a:bodyPr/>
          <a:lstStyle>
            <a:lvl1pPr>
              <a:defRPr/>
            </a:lvl1pPr>
          </a:lstStyle>
          <a:p>
            <a:pPr>
              <a:defRPr/>
            </a:pPr>
            <a:fld id="{960C04E2-2729-A541-A6E2-E422BAABBA72}" type="slidenum">
              <a:rPr lang="es-ES" altLang="en-US"/>
              <a:pPr>
                <a:defRPr/>
              </a:pPr>
              <a:t>‹#›</a:t>
            </a:fld>
            <a:endParaRPr lang="es-ES" altLang="en-US"/>
          </a:p>
        </p:txBody>
      </p:sp>
    </p:spTree>
    <p:extLst>
      <p:ext uri="{BB962C8B-B14F-4D97-AF65-F5344CB8AC3E}">
        <p14:creationId xmlns:p14="http://schemas.microsoft.com/office/powerpoint/2010/main" val="1809383826"/>
      </p:ext>
    </p:extLst>
  </p:cSld>
  <p:clrMapOvr>
    <a:masterClrMapping/>
  </p:clrMapOvr>
  <p:transition spd="slow" advClick="0" advTm="6532">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CAE16E-941C-9509-B204-BCCE3BB4B1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3919B40-67BE-A1F5-8618-513F33B273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25D96FC-2AEA-1975-16DF-A8A3F7633828}"/>
              </a:ext>
            </a:extLst>
          </p:cNvPr>
          <p:cNvSpPr>
            <a:spLocks noGrp="1" noChangeArrowheads="1"/>
          </p:cNvSpPr>
          <p:nvPr>
            <p:ph type="sldNum" sz="quarter" idx="12"/>
          </p:nvPr>
        </p:nvSpPr>
        <p:spPr>
          <a:ln/>
        </p:spPr>
        <p:txBody>
          <a:bodyPr/>
          <a:lstStyle>
            <a:lvl1pPr>
              <a:defRPr/>
            </a:lvl1pPr>
          </a:lstStyle>
          <a:p>
            <a:pPr>
              <a:defRPr/>
            </a:pPr>
            <a:fld id="{C3F7A9BC-CBE7-F248-A0F2-3BCE657B8A49}" type="slidenum">
              <a:rPr lang="es-ES" altLang="en-US"/>
              <a:pPr>
                <a:defRPr/>
              </a:pPr>
              <a:t>‹#›</a:t>
            </a:fld>
            <a:endParaRPr lang="es-ES" altLang="en-US"/>
          </a:p>
        </p:txBody>
      </p:sp>
    </p:spTree>
    <p:extLst>
      <p:ext uri="{BB962C8B-B14F-4D97-AF65-F5344CB8AC3E}">
        <p14:creationId xmlns:p14="http://schemas.microsoft.com/office/powerpoint/2010/main" val="2003198653"/>
      </p:ext>
    </p:extLst>
  </p:cSld>
  <p:clrMapOvr>
    <a:masterClrMapping/>
  </p:clrMapOvr>
  <p:transition spd="slow" advClick="0" advTm="6532">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288184B-46F6-0B48-059B-D797992A61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7BBA446-F980-7AB9-4124-963A6BC0F3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BE8F4D4-2EDA-D9B1-5376-1354C257B3C3}"/>
              </a:ext>
            </a:extLst>
          </p:cNvPr>
          <p:cNvSpPr>
            <a:spLocks noGrp="1" noChangeArrowheads="1"/>
          </p:cNvSpPr>
          <p:nvPr>
            <p:ph type="sldNum" sz="quarter" idx="12"/>
          </p:nvPr>
        </p:nvSpPr>
        <p:spPr>
          <a:ln/>
        </p:spPr>
        <p:txBody>
          <a:bodyPr/>
          <a:lstStyle>
            <a:lvl1pPr>
              <a:defRPr/>
            </a:lvl1pPr>
          </a:lstStyle>
          <a:p>
            <a:pPr>
              <a:defRPr/>
            </a:pPr>
            <a:fld id="{53A62464-22B5-C340-A7C2-0EC1146A92FB}" type="slidenum">
              <a:rPr lang="es-ES" altLang="en-US"/>
              <a:pPr>
                <a:defRPr/>
              </a:pPr>
              <a:t>‹#›</a:t>
            </a:fld>
            <a:endParaRPr lang="es-ES" altLang="en-US"/>
          </a:p>
        </p:txBody>
      </p:sp>
    </p:spTree>
    <p:extLst>
      <p:ext uri="{BB962C8B-B14F-4D97-AF65-F5344CB8AC3E}">
        <p14:creationId xmlns:p14="http://schemas.microsoft.com/office/powerpoint/2010/main" val="571885710"/>
      </p:ext>
    </p:extLst>
  </p:cSld>
  <p:clrMapOvr>
    <a:masterClrMapping/>
  </p:clrMapOvr>
  <p:transition spd="slow" advClick="0" advTm="6532">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2494923-88EC-DD75-BD39-550F01213E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B03B6BE-54AD-6B28-4F5A-73B2ECB26DF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51EF6D9-E5AB-CD1C-95AA-EE8C90DB855F}"/>
              </a:ext>
            </a:extLst>
          </p:cNvPr>
          <p:cNvSpPr>
            <a:spLocks noGrp="1" noChangeArrowheads="1"/>
          </p:cNvSpPr>
          <p:nvPr>
            <p:ph type="sldNum" sz="quarter" idx="12"/>
          </p:nvPr>
        </p:nvSpPr>
        <p:spPr>
          <a:ln/>
        </p:spPr>
        <p:txBody>
          <a:bodyPr/>
          <a:lstStyle>
            <a:lvl1pPr>
              <a:defRPr/>
            </a:lvl1pPr>
          </a:lstStyle>
          <a:p>
            <a:pPr>
              <a:defRPr/>
            </a:pPr>
            <a:fld id="{61A216D1-AB74-4047-A927-46A6B62A2516}" type="slidenum">
              <a:rPr lang="es-ES" altLang="en-US"/>
              <a:pPr>
                <a:defRPr/>
              </a:pPr>
              <a:t>‹#›</a:t>
            </a:fld>
            <a:endParaRPr lang="es-ES" altLang="en-US"/>
          </a:p>
        </p:txBody>
      </p:sp>
    </p:spTree>
    <p:extLst>
      <p:ext uri="{BB962C8B-B14F-4D97-AF65-F5344CB8AC3E}">
        <p14:creationId xmlns:p14="http://schemas.microsoft.com/office/powerpoint/2010/main" val="4065028505"/>
      </p:ext>
    </p:extLst>
  </p:cSld>
  <p:clrMapOvr>
    <a:masterClrMapping/>
  </p:clrMapOvr>
  <p:transition spd="slow" advClick="0" advTm="6532">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7E37CB-DDFE-3CA6-0FF8-C9ACD349F6F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E97F34B5-875F-6A0A-1D1A-23B81EDAB62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4CF25741-1E75-3DBF-D371-75BA2A65296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4705EDF-7D05-F642-405E-AC9596B75AE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04A71EE3-4E9A-930E-C616-815CAE8A975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3904323-DF70-324D-A96F-0A1BF544EE3C}"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6532">
    <p:comb/>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vva.org/forms.html"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vv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110">
            <a:extLst>
              <a:ext uri="{FF2B5EF4-FFF2-40B4-BE49-F238E27FC236}">
                <a16:creationId xmlns:a16="http://schemas.microsoft.com/office/drawing/2014/main" id="{8E6FC646-8880-B750-6148-C3539A433A4F}"/>
              </a:ext>
            </a:extLst>
          </p:cNvPr>
          <p:cNvSpPr>
            <a:spLocks noGrp="1" noChangeArrowheads="1"/>
          </p:cNvSpPr>
          <p:nvPr>
            <p:ph type="ctrTitle"/>
          </p:nvPr>
        </p:nvSpPr>
        <p:spPr>
          <a:xfrm rot="16200000">
            <a:off x="-2160587" y="2744787"/>
            <a:ext cx="5976938" cy="1008063"/>
          </a:xfrm>
        </p:spPr>
        <p:txBody>
          <a:bodyPr anchor="ctr"/>
          <a:lstStyle/>
          <a:p>
            <a:pPr algn="l" eaLnBrk="1" hangingPunct="1"/>
            <a:r>
              <a:rPr lang="es-UY" altLang="en-US" sz="5400" b="1">
                <a:solidFill>
                  <a:schemeClr val="bg1"/>
                </a:solidFill>
                <a:latin typeface="Arial Rounded MT Bold" panose="020F0704030504030204" pitchFamily="34" charset="77"/>
                <a:ea typeface="Arial Rounded MT Bold" panose="020F0704030504030204" pitchFamily="34" charset="77"/>
                <a:cs typeface="Arial Rounded MT Bold" panose="020F0704030504030204" pitchFamily="34" charset="77"/>
              </a:rPr>
              <a:t>AVVA  WEBSITE</a:t>
            </a:r>
            <a:endParaRPr lang="es-ES" altLang="en-US" sz="5400" b="1">
              <a:solidFill>
                <a:schemeClr val="bg1"/>
              </a:solidFill>
              <a:latin typeface="Arial Rounded MT Bold" panose="020F0704030504030204" pitchFamily="34" charset="77"/>
              <a:ea typeface="Arial Rounded MT Bold" panose="020F0704030504030204" pitchFamily="34" charset="77"/>
              <a:cs typeface="Arial Rounded MT Bold" panose="020F0704030504030204" pitchFamily="34" charset="77"/>
            </a:endParaRPr>
          </a:p>
        </p:txBody>
      </p:sp>
      <p:sp>
        <p:nvSpPr>
          <p:cNvPr id="15363" name="Rectangle 127">
            <a:extLst>
              <a:ext uri="{FF2B5EF4-FFF2-40B4-BE49-F238E27FC236}">
                <a16:creationId xmlns:a16="http://schemas.microsoft.com/office/drawing/2014/main" id="{B04DCDCA-6F27-B94D-2518-8A6D67359470}"/>
              </a:ext>
            </a:extLst>
          </p:cNvPr>
          <p:cNvSpPr>
            <a:spLocks noChangeArrowheads="1"/>
          </p:cNvSpPr>
          <p:nvPr/>
        </p:nvSpPr>
        <p:spPr bwMode="auto">
          <a:xfrm>
            <a:off x="1692275" y="5119688"/>
            <a:ext cx="73437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Y" altLang="en-US" sz="2400">
                <a:solidFill>
                  <a:schemeClr val="bg1"/>
                </a:solidFill>
              </a:rPr>
              <a:t>MAKING THE BEST USE OF A RESOURCE</a:t>
            </a:r>
            <a:endParaRPr lang="es-ES" altLang="en-US" sz="2400">
              <a:solidFill>
                <a:schemeClr val="bg1"/>
              </a:solidFill>
            </a:endParaRPr>
          </a:p>
        </p:txBody>
      </p:sp>
      <p:pic>
        <p:nvPicPr>
          <p:cNvPr id="15364" name="Picture 6" descr="Logo&#10;&#10;Description automatically generated">
            <a:extLst>
              <a:ext uri="{FF2B5EF4-FFF2-40B4-BE49-F238E27FC236}">
                <a16:creationId xmlns:a16="http://schemas.microsoft.com/office/drawing/2014/main" id="{94CC534F-87F5-AEB7-FF9D-4C1EB27AB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341438"/>
            <a:ext cx="32400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a:extLst>
              <a:ext uri="{FF2B5EF4-FFF2-40B4-BE49-F238E27FC236}">
                <a16:creationId xmlns:a16="http://schemas.microsoft.com/office/drawing/2014/main" id="{0F6FC2AB-A62C-90DE-B771-AB3B81E5ACAC}"/>
              </a:ext>
            </a:extLst>
          </p:cNvPr>
          <p:cNvSpPr txBox="1">
            <a:spLocks noChangeArrowheads="1"/>
          </p:cNvSpPr>
          <p:nvPr/>
        </p:nvSpPr>
        <p:spPr bwMode="auto">
          <a:xfrm>
            <a:off x="7947025" y="6484938"/>
            <a:ext cx="1196975" cy="369887"/>
          </a:xfrm>
          <a:prstGeom prst="rect">
            <a:avLst/>
          </a:prstGeom>
          <a:solidFill>
            <a:srgbClr val="0C1C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ransition spd="slow" advClick="0" advTm="667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a:extLst>
              <a:ext uri="{FF2B5EF4-FFF2-40B4-BE49-F238E27FC236}">
                <a16:creationId xmlns:a16="http://schemas.microsoft.com/office/drawing/2014/main" id="{1A37B623-A546-3FA9-F13B-DDFE6BC842B0}"/>
              </a:ext>
            </a:extLst>
          </p:cNvPr>
          <p:cNvSpPr>
            <a:spLocks noGrp="1" noChangeArrowheads="1"/>
          </p:cNvSpPr>
          <p:nvPr>
            <p:ph idx="1"/>
          </p:nvPr>
        </p:nvSpPr>
        <p:spPr>
          <a:xfrm>
            <a:off x="533400" y="765175"/>
            <a:ext cx="8229600" cy="1296988"/>
          </a:xfrm>
        </p:spPr>
        <p:txBody>
          <a:bodyPr/>
          <a:lstStyle/>
          <a:p>
            <a:pPr marL="0" indent="0" eaLnBrk="1" hangingPunct="1">
              <a:buFontTx/>
              <a:buNone/>
            </a:pPr>
            <a:r>
              <a:rPr lang="en-US" altLang="en-US" sz="1800" b="1" i="1"/>
              <a:t>For Example:  </a:t>
            </a:r>
            <a:r>
              <a:rPr lang="en-US" altLang="en-US" sz="1800"/>
              <a:t>You want to know how to contact your State Rep or President.  Look down at the “Contact Us” list and click on “Contact Regional Directors &amp; State reps/Presidents”.  All will be listed there by region. You can also find the incorporated chapter presidents lower down on that page.</a:t>
            </a:r>
          </a:p>
        </p:txBody>
      </p:sp>
      <p:pic>
        <p:nvPicPr>
          <p:cNvPr id="26626" name="Picture 3">
            <a:extLst>
              <a:ext uri="{FF2B5EF4-FFF2-40B4-BE49-F238E27FC236}">
                <a16:creationId xmlns:a16="http://schemas.microsoft.com/office/drawing/2014/main" id="{BD402C67-80AC-4C36-3F8D-95F8DF31C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76450"/>
            <a:ext cx="79914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9136">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Graphical user interface, text, application&#10;&#10;Description automatically generated">
            <a:extLst>
              <a:ext uri="{FF2B5EF4-FFF2-40B4-BE49-F238E27FC236}">
                <a16:creationId xmlns:a16="http://schemas.microsoft.com/office/drawing/2014/main" id="{16624938-C1A0-4BFC-1557-40D58CAA5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1341438"/>
            <a:ext cx="67786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1">
            <a:extLst>
              <a:ext uri="{FF2B5EF4-FFF2-40B4-BE49-F238E27FC236}">
                <a16:creationId xmlns:a16="http://schemas.microsoft.com/office/drawing/2014/main" id="{682FE98B-3276-B869-AF8C-74EFBEBBF764}"/>
              </a:ext>
            </a:extLst>
          </p:cNvPr>
          <p:cNvSpPr txBox="1">
            <a:spLocks noChangeArrowheads="1"/>
          </p:cNvSpPr>
          <p:nvPr/>
        </p:nvSpPr>
        <p:spPr bwMode="auto">
          <a:xfrm>
            <a:off x="1908175" y="476250"/>
            <a:ext cx="574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(Contact State Reps/Presidents, chapter presidents…)</a:t>
            </a:r>
          </a:p>
        </p:txBody>
      </p:sp>
    </p:spTree>
  </p:cSld>
  <p:clrMapOvr>
    <a:masterClrMapping/>
  </p:clrMapOvr>
  <p:transition spd="slow" advClick="0" advTm="8869">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799DC941-134D-1AF5-F0D7-65D733DF8E85}"/>
              </a:ext>
            </a:extLst>
          </p:cNvPr>
          <p:cNvSpPr>
            <a:spLocks noGrp="1" noChangeArrowheads="1"/>
          </p:cNvSpPr>
          <p:nvPr>
            <p:ph type="title"/>
          </p:nvPr>
        </p:nvSpPr>
        <p:spPr>
          <a:xfrm>
            <a:off x="539750" y="476250"/>
            <a:ext cx="8229600" cy="1143000"/>
          </a:xfrm>
        </p:spPr>
        <p:txBody>
          <a:bodyPr/>
          <a:lstStyle/>
          <a:p>
            <a:r>
              <a:rPr lang="en-US" altLang="en-US" sz="2800">
                <a:solidFill>
                  <a:srgbClr val="C00000"/>
                </a:solidFill>
              </a:rPr>
              <a:t>EVERY PAGE HAS A MENU BAR:</a:t>
            </a:r>
            <a:br>
              <a:rPr lang="en-US" altLang="en-US" sz="2800">
                <a:solidFill>
                  <a:srgbClr val="C00000"/>
                </a:solidFill>
              </a:rPr>
            </a:br>
            <a:endParaRPr lang="en-US" altLang="en-US" sz="2800">
              <a:solidFill>
                <a:srgbClr val="C00000"/>
              </a:solidFill>
            </a:endParaRPr>
          </a:p>
        </p:txBody>
      </p:sp>
      <p:pic>
        <p:nvPicPr>
          <p:cNvPr id="28674" name="Picture 2" descr="Graphical user interface, text, website&#10;&#10;Description automatically generated">
            <a:extLst>
              <a:ext uri="{FF2B5EF4-FFF2-40B4-BE49-F238E27FC236}">
                <a16:creationId xmlns:a16="http://schemas.microsoft.com/office/drawing/2014/main" id="{B8982365-DA7D-AC37-BD54-A2BCF70B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268413"/>
            <a:ext cx="5040313"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Timeline&#10;&#10;Description automatically generated">
            <a:extLst>
              <a:ext uri="{FF2B5EF4-FFF2-40B4-BE49-F238E27FC236}">
                <a16:creationId xmlns:a16="http://schemas.microsoft.com/office/drawing/2014/main" id="{5728CE9D-3AB6-D547-03E7-32C4EEDC6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82975"/>
            <a:ext cx="572293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a:extLst>
              <a:ext uri="{FF2B5EF4-FFF2-40B4-BE49-F238E27FC236}">
                <a16:creationId xmlns:a16="http://schemas.microsoft.com/office/drawing/2014/main" id="{8E37AD02-4A77-4AD0-9C1F-77C8C1AC9CB9}"/>
              </a:ext>
            </a:extLst>
          </p:cNvPr>
          <p:cNvSpPr txBox="1">
            <a:spLocks noChangeArrowheads="1"/>
          </p:cNvSpPr>
          <p:nvPr/>
        </p:nvSpPr>
        <p:spPr bwMode="auto">
          <a:xfrm>
            <a:off x="5580063" y="1268413"/>
            <a:ext cx="34559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t>The menu bars have sub-menus.  Each one will take you back to the home page.  If you click on “LEGAL DOCUMENTS” for example, you will see the list of our bylaws and policies etc.  Click on one of them to go directly to that document, or list of sections of that document.</a:t>
            </a:r>
          </a:p>
        </p:txBody>
      </p:sp>
      <p:sp>
        <p:nvSpPr>
          <p:cNvPr id="28677" name="TextBox 6">
            <a:extLst>
              <a:ext uri="{FF2B5EF4-FFF2-40B4-BE49-F238E27FC236}">
                <a16:creationId xmlns:a16="http://schemas.microsoft.com/office/drawing/2014/main" id="{92082A08-1576-8C3A-6BD8-4CDBA219A57E}"/>
              </a:ext>
            </a:extLst>
          </p:cNvPr>
          <p:cNvSpPr txBox="1">
            <a:spLocks noChangeArrowheads="1"/>
          </p:cNvSpPr>
          <p:nvPr/>
        </p:nvSpPr>
        <p:spPr bwMode="auto">
          <a:xfrm>
            <a:off x="250825" y="4700588"/>
            <a:ext cx="2816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t>Or click on “ALL FORMS” and then on “ALL GENERAL USE FORMS” to find specific ones to read or save.</a:t>
            </a:r>
          </a:p>
        </p:txBody>
      </p:sp>
    </p:spTree>
  </p:cSld>
  <p:clrMapOvr>
    <a:masterClrMapping/>
  </p:clrMapOvr>
  <p:transition spd="slow" advClick="0" advTm="25619">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a:extLst>
              <a:ext uri="{FF2B5EF4-FFF2-40B4-BE49-F238E27FC236}">
                <a16:creationId xmlns:a16="http://schemas.microsoft.com/office/drawing/2014/main" id="{D1B08970-8F51-F526-F48F-C48B5C083941}"/>
              </a:ext>
            </a:extLst>
          </p:cNvPr>
          <p:cNvSpPr>
            <a:spLocks noGrp="1" noChangeArrowheads="1"/>
          </p:cNvSpPr>
          <p:nvPr>
            <p:ph idx="1"/>
          </p:nvPr>
        </p:nvSpPr>
        <p:spPr>
          <a:xfrm>
            <a:off x="1474788" y="776288"/>
            <a:ext cx="6194425" cy="576262"/>
          </a:xfrm>
        </p:spPr>
        <p:txBody>
          <a:bodyPr/>
          <a:lstStyle/>
          <a:p>
            <a:pPr marL="0" indent="0">
              <a:buFontTx/>
              <a:buNone/>
              <a:defRPr/>
            </a:pPr>
            <a:r>
              <a:rPr lang="en-US" altLang="en-US" b="1" dirty="0">
                <a:solidFill>
                  <a:srgbClr val="C00000"/>
                </a:solidFill>
                <a:latin typeface="Bradley Hand" pitchFamily="2" charset="77"/>
              </a:rPr>
              <a:t>NOW IS THE TIME TO SAY IT:</a:t>
            </a:r>
          </a:p>
          <a:p>
            <a:pPr>
              <a:defRPr/>
            </a:pPr>
            <a:endParaRPr lang="en-US" altLang="en-US" sz="2400" dirty="0"/>
          </a:p>
        </p:txBody>
      </p:sp>
      <p:sp>
        <p:nvSpPr>
          <p:cNvPr id="29698" name="TextBox 1">
            <a:extLst>
              <a:ext uri="{FF2B5EF4-FFF2-40B4-BE49-F238E27FC236}">
                <a16:creationId xmlns:a16="http://schemas.microsoft.com/office/drawing/2014/main" id="{CE5847FB-43AD-0F09-F5E2-3F46273FF1BD}"/>
              </a:ext>
            </a:extLst>
          </p:cNvPr>
          <p:cNvSpPr txBox="1">
            <a:spLocks noChangeArrowheads="1"/>
          </p:cNvSpPr>
          <p:nvPr/>
        </p:nvSpPr>
        <p:spPr bwMode="auto">
          <a:xfrm>
            <a:off x="395288" y="1700213"/>
            <a:ext cx="86121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You should know that when you open a form to use it on a phone or tablet, they do not perform as intended. These devices use apps rather than programs, and the results are not always the same.  Start with finding an “app” that will read and process PDF documents.  It </a:t>
            </a:r>
            <a:r>
              <a:rPr lang="en-US" altLang="en-US" sz="1800" u="sng"/>
              <a:t>might</a:t>
            </a:r>
            <a:r>
              <a:rPr lang="en-US" altLang="en-US" sz="1800"/>
              <a:t> help depending on the abilities of your phone or tablet.</a:t>
            </a:r>
          </a:p>
          <a:p>
            <a:pPr>
              <a:spcBef>
                <a:spcPct val="0"/>
              </a:spcBef>
              <a:buFontTx/>
              <a:buNone/>
            </a:pPr>
            <a:endParaRPr lang="en-US" altLang="en-US" sz="1800"/>
          </a:p>
          <a:p>
            <a:pPr>
              <a:spcBef>
                <a:spcPct val="0"/>
              </a:spcBef>
              <a:buFontTx/>
              <a:buNone/>
            </a:pPr>
            <a:endParaRPr lang="en-US" altLang="en-US" sz="1800"/>
          </a:p>
        </p:txBody>
      </p:sp>
      <p:pic>
        <p:nvPicPr>
          <p:cNvPr id="29699" name="Picture 2" descr="A picture containing clipart&#10;&#10;Description automatically generated">
            <a:extLst>
              <a:ext uri="{FF2B5EF4-FFF2-40B4-BE49-F238E27FC236}">
                <a16:creationId xmlns:a16="http://schemas.microsoft.com/office/drawing/2014/main" id="{6A03CE3A-7A30-AB0D-2883-6F3D7FA30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798888"/>
            <a:ext cx="286067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A person with the hand on the face&#10;&#10;Description automatically generated with low confidence">
            <a:extLst>
              <a:ext uri="{FF2B5EF4-FFF2-40B4-BE49-F238E27FC236}">
                <a16:creationId xmlns:a16="http://schemas.microsoft.com/office/drawing/2014/main" id="{649A03F9-4D8F-E5D8-2A6C-4A35A53B4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2924175"/>
            <a:ext cx="28575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23952">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a:extLst>
              <a:ext uri="{FF2B5EF4-FFF2-40B4-BE49-F238E27FC236}">
                <a16:creationId xmlns:a16="http://schemas.microsoft.com/office/drawing/2014/main" id="{7BE5B394-63DA-E726-B305-542D6E3AAE3F}"/>
              </a:ext>
            </a:extLst>
          </p:cNvPr>
          <p:cNvSpPr txBox="1">
            <a:spLocks noChangeArrowheads="1"/>
          </p:cNvSpPr>
          <p:nvPr/>
        </p:nvSpPr>
        <p:spPr bwMode="auto">
          <a:xfrm>
            <a:off x="3779838" y="908050"/>
            <a:ext cx="51482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C00000"/>
                </a:solidFill>
              </a:rPr>
              <a:t>If you want to download and fill out a form, you must know a couple of things first.  </a:t>
            </a:r>
            <a:r>
              <a:rPr lang="en-US" altLang="en-US" sz="1800"/>
              <a:t>You will need to be working on a desktop or laptop computer for the forms to function properly.  Second, you must know that because of the different ways that different browsers work, your best bet is to save the form to your computer (on your desktop or in an easily found folder in your hard drive) which will make it much easier to use.</a:t>
            </a:r>
          </a:p>
          <a:p>
            <a:pPr>
              <a:spcBef>
                <a:spcPct val="0"/>
              </a:spcBef>
              <a:buFontTx/>
              <a:buNone/>
            </a:pPr>
            <a:endParaRPr lang="en-US" altLang="en-US" sz="1800"/>
          </a:p>
        </p:txBody>
      </p:sp>
      <p:pic>
        <p:nvPicPr>
          <p:cNvPr id="30722" name="Picture 3" descr="A computer with a cartoon character on the screen&#10;&#10;Description automatically generated with medium confidence">
            <a:extLst>
              <a:ext uri="{FF2B5EF4-FFF2-40B4-BE49-F238E27FC236}">
                <a16:creationId xmlns:a16="http://schemas.microsoft.com/office/drawing/2014/main" id="{27BDA1FF-21CA-001E-3F9A-17BE7BB86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55675"/>
            <a:ext cx="33559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4">
            <a:extLst>
              <a:ext uri="{FF2B5EF4-FFF2-40B4-BE49-F238E27FC236}">
                <a16:creationId xmlns:a16="http://schemas.microsoft.com/office/drawing/2014/main" id="{218DD484-390D-858C-DCB6-798EBADA3586}"/>
              </a:ext>
            </a:extLst>
          </p:cNvPr>
          <p:cNvSpPr txBox="1">
            <a:spLocks noChangeArrowheads="1"/>
          </p:cNvSpPr>
          <p:nvPr/>
        </p:nvSpPr>
        <p:spPr bwMode="auto">
          <a:xfrm>
            <a:off x="611188" y="3500438"/>
            <a:ext cx="79216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a:p>
            <a:pPr>
              <a:spcBef>
                <a:spcPct val="0"/>
              </a:spcBef>
              <a:buFontTx/>
              <a:buNone/>
            </a:pPr>
            <a:r>
              <a:rPr lang="en-US" altLang="en-US" sz="1800"/>
              <a:t>Once you have saved the form, open it in Acrobat Reader DC or a similar PDF reading program. </a:t>
            </a:r>
            <a:r>
              <a:rPr lang="en-US" altLang="en-US" sz="1600"/>
              <a:t>(Reader DC is a free PDF reader offered by </a:t>
            </a:r>
            <a:r>
              <a:rPr lang="en-US" altLang="en-US" sz="1600" i="1"/>
              <a:t>Acrobat Software</a:t>
            </a:r>
            <a:r>
              <a:rPr lang="en-US" altLang="en-US" sz="1600"/>
              <a:t>. This is a completely safe program if you download it from Acrobat and not a 3</a:t>
            </a:r>
            <a:r>
              <a:rPr lang="en-US" altLang="en-US" sz="1600" baseline="30000"/>
              <a:t>rd</a:t>
            </a:r>
            <a:r>
              <a:rPr lang="en-US" altLang="en-US" sz="1600"/>
              <a:t> party website.  The link to download it is on our FORMS page in the 1</a:t>
            </a:r>
            <a:r>
              <a:rPr lang="en-US" altLang="en-US" sz="1600" baseline="30000"/>
              <a:t>st</a:t>
            </a:r>
            <a:r>
              <a:rPr lang="en-US" altLang="en-US" sz="1600"/>
              <a:t> paragraph. </a:t>
            </a:r>
            <a:r>
              <a:rPr lang="en-US" altLang="en-US" sz="1600">
                <a:hlinkClick r:id="rId3"/>
              </a:rPr>
              <a:t>www.avva.org/forms.html</a:t>
            </a:r>
            <a:r>
              <a:rPr lang="en-US" altLang="en-US" sz="1600"/>
              <a:t>) </a:t>
            </a:r>
          </a:p>
          <a:p>
            <a:pPr>
              <a:spcBef>
                <a:spcPct val="0"/>
              </a:spcBef>
              <a:buFontTx/>
              <a:buNone/>
            </a:pPr>
            <a:endParaRPr lang="en-US" altLang="en-US" sz="1800"/>
          </a:p>
          <a:p>
            <a:pPr>
              <a:spcBef>
                <a:spcPct val="0"/>
              </a:spcBef>
              <a:buFontTx/>
              <a:buNone/>
            </a:pPr>
            <a:r>
              <a:rPr lang="en-US" altLang="en-US" sz="1800"/>
              <a:t>(NOTE: if you only have a phone or tablet you can always send the form to your printer, print it, fill it out and go from there. Your printer should have a set-up ability for this.)</a:t>
            </a:r>
          </a:p>
          <a:p>
            <a:pPr>
              <a:spcBef>
                <a:spcPct val="0"/>
              </a:spcBef>
              <a:buFontTx/>
              <a:buNone/>
            </a:pPr>
            <a:endParaRPr lang="en-US" altLang="en-US" sz="1800"/>
          </a:p>
        </p:txBody>
      </p:sp>
    </p:spTree>
  </p:cSld>
  <p:clrMapOvr>
    <a:masterClrMapping/>
  </p:clrMapOvr>
  <p:transition spd="slow" advClick="0" advTm="51104">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a:extLst>
              <a:ext uri="{FF2B5EF4-FFF2-40B4-BE49-F238E27FC236}">
                <a16:creationId xmlns:a16="http://schemas.microsoft.com/office/drawing/2014/main" id="{99F00FE6-BFC5-FEB3-881F-0CED1A3F62DF}"/>
              </a:ext>
            </a:extLst>
          </p:cNvPr>
          <p:cNvSpPr>
            <a:spLocks noGrp="1" noChangeArrowheads="1"/>
          </p:cNvSpPr>
          <p:nvPr>
            <p:ph idx="1"/>
          </p:nvPr>
        </p:nvSpPr>
        <p:spPr>
          <a:xfrm>
            <a:off x="1476375" y="549275"/>
            <a:ext cx="9432925" cy="936625"/>
          </a:xfrm>
        </p:spPr>
        <p:txBody>
          <a:bodyPr/>
          <a:lstStyle/>
          <a:p>
            <a:pPr marL="0" indent="0" eaLnBrk="1" hangingPunct="1">
              <a:buFontTx/>
              <a:buNone/>
            </a:pPr>
            <a:r>
              <a:rPr lang="en-US" altLang="en-US" sz="2000"/>
              <a:t>If downloading Reader DC, use “Download PDF Reader”, </a:t>
            </a:r>
          </a:p>
          <a:p>
            <a:pPr marL="0" indent="0" eaLnBrk="1" hangingPunct="1">
              <a:buFontTx/>
              <a:buNone/>
            </a:pPr>
            <a:r>
              <a:rPr lang="en-US" altLang="en-US" sz="2000"/>
              <a:t>NOT “Try Acrobat Pro”.  </a:t>
            </a:r>
          </a:p>
        </p:txBody>
      </p:sp>
      <p:pic>
        <p:nvPicPr>
          <p:cNvPr id="31746" name="Picture 4" descr="Graphical user interface, application, website&#10;&#10;Description automatically generated">
            <a:extLst>
              <a:ext uri="{FF2B5EF4-FFF2-40B4-BE49-F238E27FC236}">
                <a16:creationId xmlns:a16="http://schemas.microsoft.com/office/drawing/2014/main" id="{5A78ECFA-274C-EF1B-4789-8004D9B12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5335588"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6" descr="Graphical user interface, application&#10;&#10;Description automatically generated">
            <a:extLst>
              <a:ext uri="{FF2B5EF4-FFF2-40B4-BE49-F238E27FC236}">
                <a16:creationId xmlns:a16="http://schemas.microsoft.com/office/drawing/2014/main" id="{56D11669-5DAF-DBBA-71C9-D12CE3BD7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509963"/>
            <a:ext cx="473075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7">
            <a:extLst>
              <a:ext uri="{FF2B5EF4-FFF2-40B4-BE49-F238E27FC236}">
                <a16:creationId xmlns:a16="http://schemas.microsoft.com/office/drawing/2014/main" id="{DE886F2E-6337-7516-C327-F8297FAAB2D8}"/>
              </a:ext>
            </a:extLst>
          </p:cNvPr>
          <p:cNvSpPr txBox="1">
            <a:spLocks noChangeArrowheads="1"/>
          </p:cNvSpPr>
          <p:nvPr/>
        </p:nvSpPr>
        <p:spPr bwMode="auto">
          <a:xfrm>
            <a:off x="6011863" y="2205038"/>
            <a:ext cx="1176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0070C0"/>
                </a:solidFill>
              </a:rPr>
              <a:t>First …</a:t>
            </a:r>
          </a:p>
        </p:txBody>
      </p:sp>
      <p:sp>
        <p:nvSpPr>
          <p:cNvPr id="31749" name="TextBox 8">
            <a:extLst>
              <a:ext uri="{FF2B5EF4-FFF2-40B4-BE49-F238E27FC236}">
                <a16:creationId xmlns:a16="http://schemas.microsoft.com/office/drawing/2014/main" id="{1A3D64FB-10E2-1E86-618B-49D6195DAEC3}"/>
              </a:ext>
            </a:extLst>
          </p:cNvPr>
          <p:cNvSpPr txBox="1">
            <a:spLocks noChangeArrowheads="1"/>
          </p:cNvSpPr>
          <p:nvPr/>
        </p:nvSpPr>
        <p:spPr bwMode="auto">
          <a:xfrm>
            <a:off x="2484438" y="4911725"/>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0070C0"/>
                </a:solidFill>
              </a:rPr>
              <a:t>Then….</a:t>
            </a:r>
          </a:p>
        </p:txBody>
      </p:sp>
    </p:spTree>
  </p:cSld>
  <p:clrMapOvr>
    <a:masterClrMapping/>
  </p:clrMapOvr>
  <p:transition spd="slow" advClick="0" advTm="13186">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a:extLst>
              <a:ext uri="{FF2B5EF4-FFF2-40B4-BE49-F238E27FC236}">
                <a16:creationId xmlns:a16="http://schemas.microsoft.com/office/drawing/2014/main" id="{C5C95E65-7A37-2C26-10E9-2FB349DA4A04}"/>
              </a:ext>
            </a:extLst>
          </p:cNvPr>
          <p:cNvSpPr>
            <a:spLocks noGrp="1" noChangeArrowheads="1"/>
          </p:cNvSpPr>
          <p:nvPr>
            <p:ph idx="1"/>
          </p:nvPr>
        </p:nvSpPr>
        <p:spPr>
          <a:xfrm>
            <a:off x="457200" y="981075"/>
            <a:ext cx="8229600" cy="1295400"/>
          </a:xfrm>
        </p:spPr>
        <p:txBody>
          <a:bodyPr/>
          <a:lstStyle/>
          <a:p>
            <a:pPr marL="0" indent="0" eaLnBrk="1" hangingPunct="1">
              <a:buFontTx/>
              <a:buNone/>
            </a:pPr>
            <a:r>
              <a:rPr lang="en-US" altLang="en-US" sz="2400"/>
              <a:t>If or when asked, let your computer set Acrobat Reader as your default program to open all PDF documents.  Your life will be very much easier!</a:t>
            </a:r>
          </a:p>
          <a:p>
            <a:pPr marL="0" indent="0" eaLnBrk="1" hangingPunct="1">
              <a:buFontTx/>
              <a:buNone/>
            </a:pPr>
            <a:endParaRPr lang="en-US" altLang="en-US" sz="2400"/>
          </a:p>
        </p:txBody>
      </p:sp>
      <p:pic>
        <p:nvPicPr>
          <p:cNvPr id="32770" name="Picture 3">
            <a:extLst>
              <a:ext uri="{FF2B5EF4-FFF2-40B4-BE49-F238E27FC236}">
                <a16:creationId xmlns:a16="http://schemas.microsoft.com/office/drawing/2014/main" id="{44AEC068-6CE3-572B-2F76-134D90D82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916113"/>
            <a:ext cx="3382962"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A picture containing indoor&#10;&#10;Description automatically generated">
            <a:extLst>
              <a:ext uri="{FF2B5EF4-FFF2-40B4-BE49-F238E27FC236}">
                <a16:creationId xmlns:a16="http://schemas.microsoft.com/office/drawing/2014/main" id="{CEC83F28-E890-BE86-B900-372AB6C7F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636838"/>
            <a:ext cx="25193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4703">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AFD57D14-388A-0889-77FE-408329A5657F}"/>
              </a:ext>
            </a:extLst>
          </p:cNvPr>
          <p:cNvSpPr>
            <a:spLocks noGrp="1" noChangeArrowheads="1"/>
          </p:cNvSpPr>
          <p:nvPr>
            <p:ph type="title"/>
          </p:nvPr>
        </p:nvSpPr>
        <p:spPr>
          <a:xfrm>
            <a:off x="498475" y="549275"/>
            <a:ext cx="8147050" cy="1209675"/>
          </a:xfrm>
        </p:spPr>
        <p:txBody>
          <a:bodyPr/>
          <a:lstStyle/>
          <a:p>
            <a:pPr eaLnBrk="1" hangingPunct="1"/>
            <a:r>
              <a:rPr lang="en-US" altLang="en-US" sz="3600">
                <a:solidFill>
                  <a:srgbClr val="663300"/>
                </a:solidFill>
                <a:latin typeface="Chalkduster" panose="03050602040202020205" pitchFamily="66" charset="77"/>
                <a:ea typeface="Chalkduster" panose="03050602040202020205" pitchFamily="66" charset="77"/>
                <a:cs typeface="Chalkduster" panose="03050602040202020205" pitchFamily="66" charset="77"/>
              </a:rPr>
              <a:t>Now I have the form – What do I do with it?</a:t>
            </a:r>
          </a:p>
        </p:txBody>
      </p:sp>
      <p:sp>
        <p:nvSpPr>
          <p:cNvPr id="33794" name="Content Placeholder 2">
            <a:extLst>
              <a:ext uri="{FF2B5EF4-FFF2-40B4-BE49-F238E27FC236}">
                <a16:creationId xmlns:a16="http://schemas.microsoft.com/office/drawing/2014/main" id="{86003B9E-7912-83EF-C0D3-3B8F415D210C}"/>
              </a:ext>
            </a:extLst>
          </p:cNvPr>
          <p:cNvSpPr>
            <a:spLocks noGrp="1" noChangeArrowheads="1"/>
          </p:cNvSpPr>
          <p:nvPr>
            <p:ph idx="1"/>
          </p:nvPr>
        </p:nvSpPr>
        <p:spPr>
          <a:xfrm>
            <a:off x="611188" y="1998663"/>
            <a:ext cx="8229600" cy="4670425"/>
          </a:xfrm>
        </p:spPr>
        <p:txBody>
          <a:bodyPr/>
          <a:lstStyle/>
          <a:p>
            <a:pPr marL="0" indent="0" eaLnBrk="1" hangingPunct="1">
              <a:buFontTx/>
              <a:buNone/>
            </a:pPr>
            <a:r>
              <a:rPr lang="en-US" altLang="en-US" sz="2000"/>
              <a:t>Almost all our PDF and WORD forms are fillable on your computer.  Meaning that you should be able to save the form, open it and fill it out, and then save a finished copy (“Save as” with a new file name).  So, lets try out a PDF one.</a:t>
            </a:r>
          </a:p>
          <a:p>
            <a:pPr marL="0" indent="0" eaLnBrk="1" hangingPunct="1">
              <a:buFontTx/>
              <a:buNone/>
            </a:pPr>
            <a:r>
              <a:rPr lang="en-US" altLang="en-US" sz="2000"/>
              <a:t>Go to our forms page and choose a form by clicking on its name.  When the form opens, save it to your desktop so you can find it easily.</a:t>
            </a:r>
          </a:p>
          <a:p>
            <a:pPr marL="0" indent="0" eaLnBrk="1" hangingPunct="1">
              <a:buFontTx/>
              <a:buNone/>
            </a:pPr>
            <a:endParaRPr lang="en-US" altLang="en-US" sz="1200"/>
          </a:p>
          <a:p>
            <a:pPr marL="0" indent="0" eaLnBrk="1" hangingPunct="1">
              <a:buFontTx/>
              <a:buNone/>
            </a:pPr>
            <a:r>
              <a:rPr lang="en-US" altLang="en-US" sz="2000"/>
              <a:t>Now, go back and open that form in Acrobat Reader DC.  (NOTE: If you are using a WORD version of a form you must open it in Microsoft Office Word).  Once you have opened a fillable form you should notice that there are spaces where your curser shows, and that you can tab through with your ”tab” key on your keyboard.  Fill out each area as you tab through.    </a:t>
            </a:r>
            <a:r>
              <a:rPr lang="en-US" altLang="en-US" sz="1400" b="1">
                <a:solidFill>
                  <a:srgbClr val="C00000"/>
                </a:solidFill>
              </a:rPr>
              <a:t>(IF YOU WISH, PAUSE THE VIDEO HERE UNTIL DONE WITH SAMPLE)</a:t>
            </a:r>
          </a:p>
          <a:p>
            <a:pPr marL="0" indent="0" eaLnBrk="1" hangingPunct="1">
              <a:buFontTx/>
              <a:buNone/>
            </a:pPr>
            <a:endParaRPr lang="en-US" altLang="en-US" sz="2000"/>
          </a:p>
        </p:txBody>
      </p:sp>
    </p:spTree>
  </p:cSld>
  <p:clrMapOvr>
    <a:masterClrMapping/>
  </p:clrMapOvr>
  <p:transition spd="slow" advClick="0" advTm="55070">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a:extLst>
              <a:ext uri="{FF2B5EF4-FFF2-40B4-BE49-F238E27FC236}">
                <a16:creationId xmlns:a16="http://schemas.microsoft.com/office/drawing/2014/main" id="{05FA79E4-4C10-4FDC-D450-A5B8FC720ADF}"/>
              </a:ext>
            </a:extLst>
          </p:cNvPr>
          <p:cNvSpPr>
            <a:spLocks noGrp="1" noChangeArrowheads="1"/>
          </p:cNvSpPr>
          <p:nvPr>
            <p:ph idx="1"/>
          </p:nvPr>
        </p:nvSpPr>
        <p:spPr>
          <a:xfrm>
            <a:off x="328613" y="765175"/>
            <a:ext cx="8813800" cy="647700"/>
          </a:xfrm>
        </p:spPr>
        <p:txBody>
          <a:bodyPr/>
          <a:lstStyle/>
          <a:p>
            <a:pPr marL="0" indent="0">
              <a:buFontTx/>
              <a:buNone/>
            </a:pPr>
            <a:r>
              <a:rPr lang="en-US" altLang="en-US" sz="2400"/>
              <a:t>Just tab through to the next place you want to add information</a:t>
            </a:r>
          </a:p>
        </p:txBody>
      </p:sp>
      <p:pic>
        <p:nvPicPr>
          <p:cNvPr id="34818" name="Picture 2" descr="Graphical user interface, text, application&#10;&#10;Description automatically generated">
            <a:extLst>
              <a:ext uri="{FF2B5EF4-FFF2-40B4-BE49-F238E27FC236}">
                <a16:creationId xmlns:a16="http://schemas.microsoft.com/office/drawing/2014/main" id="{84A4B955-3E00-6CF1-69BC-EA6DE10B2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3025"/>
            <a:ext cx="6083300"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3">
            <a:extLst>
              <a:ext uri="{FF2B5EF4-FFF2-40B4-BE49-F238E27FC236}">
                <a16:creationId xmlns:a16="http://schemas.microsoft.com/office/drawing/2014/main" id="{6EB70E79-735E-E4B4-48D0-9574614FEBA2}"/>
              </a:ext>
            </a:extLst>
          </p:cNvPr>
          <p:cNvSpPr txBox="1">
            <a:spLocks noChangeArrowheads="1"/>
          </p:cNvSpPr>
          <p:nvPr/>
        </p:nvSpPr>
        <p:spPr bwMode="auto">
          <a:xfrm>
            <a:off x="6823075" y="1773238"/>
            <a:ext cx="20161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rgbClr val="C00000"/>
                </a:solidFill>
              </a:rPr>
              <a:t>When finished</a:t>
            </a:r>
          </a:p>
          <a:p>
            <a:pPr>
              <a:spcBef>
                <a:spcPct val="0"/>
              </a:spcBef>
              <a:buFontTx/>
              <a:buNone/>
            </a:pPr>
            <a:r>
              <a:rPr lang="en-US" altLang="en-US" sz="1800">
                <a:solidFill>
                  <a:srgbClr val="C00000"/>
                </a:solidFill>
              </a:rPr>
              <a:t>Do a “Save as” function, not just a SAVE.  Do this so that you can give the filled-out document a unique file name, such as “janes member change” instead of the original file name.  Your form is now ready to send.</a:t>
            </a:r>
          </a:p>
        </p:txBody>
      </p:sp>
    </p:spTree>
  </p:cSld>
  <p:clrMapOvr>
    <a:masterClrMapping/>
  </p:clrMapOvr>
  <p:transition spd="slow" advClick="0" advTm="21736">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a:extLst>
              <a:ext uri="{FF2B5EF4-FFF2-40B4-BE49-F238E27FC236}">
                <a16:creationId xmlns:a16="http://schemas.microsoft.com/office/drawing/2014/main" id="{2E09594F-3946-9776-511C-DF0CCDF5333B}"/>
              </a:ext>
            </a:extLst>
          </p:cNvPr>
          <p:cNvSpPr>
            <a:spLocks noGrp="1" noChangeArrowheads="1"/>
          </p:cNvSpPr>
          <p:nvPr>
            <p:ph type="title"/>
          </p:nvPr>
        </p:nvSpPr>
        <p:spPr>
          <a:xfrm>
            <a:off x="827088" y="620713"/>
            <a:ext cx="8229600" cy="1143000"/>
          </a:xfrm>
        </p:spPr>
        <p:txBody>
          <a:bodyPr/>
          <a:lstStyle/>
          <a:p>
            <a:r>
              <a:rPr lang="en-US" altLang="en-US">
                <a:solidFill>
                  <a:srgbClr val="C00000"/>
                </a:solidFill>
                <a:latin typeface="SignPainter-HouseScript" panose="02000006070000020004" pitchFamily="2" charset="0"/>
              </a:rPr>
              <a:t>Now, what about the other resources?</a:t>
            </a:r>
          </a:p>
        </p:txBody>
      </p:sp>
      <p:pic>
        <p:nvPicPr>
          <p:cNvPr id="36866" name="Picture 3" descr="Logo&#10;&#10;Description automatically generated">
            <a:extLst>
              <a:ext uri="{FF2B5EF4-FFF2-40B4-BE49-F238E27FC236}">
                <a16:creationId xmlns:a16="http://schemas.microsoft.com/office/drawing/2014/main" id="{E2FD30DA-2B73-2052-7C8C-6D70B7B11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20713"/>
            <a:ext cx="1649412"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a:extLst>
              <a:ext uri="{FF2B5EF4-FFF2-40B4-BE49-F238E27FC236}">
                <a16:creationId xmlns:a16="http://schemas.microsoft.com/office/drawing/2014/main" id="{820D60A6-7A48-0311-31F3-59816BB89B79}"/>
              </a:ext>
            </a:extLst>
          </p:cNvPr>
          <p:cNvSpPr txBox="1">
            <a:spLocks noChangeArrowheads="1"/>
          </p:cNvSpPr>
          <p:nvPr/>
        </p:nvSpPr>
        <p:spPr bwMode="auto">
          <a:xfrm>
            <a:off x="2627313" y="1741488"/>
            <a:ext cx="4271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I want to know about the Vista Program:</a:t>
            </a:r>
          </a:p>
        </p:txBody>
      </p:sp>
      <p:pic>
        <p:nvPicPr>
          <p:cNvPr id="36868" name="Picture 8" descr="Graphical user interface, website&#10;&#10;Description automatically generated">
            <a:extLst>
              <a:ext uri="{FF2B5EF4-FFF2-40B4-BE49-F238E27FC236}">
                <a16:creationId xmlns:a16="http://schemas.microsoft.com/office/drawing/2014/main" id="{4632C522-461C-8D18-D921-662DAC605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3" y="2276475"/>
            <a:ext cx="709771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9">
            <a:extLst>
              <a:ext uri="{FF2B5EF4-FFF2-40B4-BE49-F238E27FC236}">
                <a16:creationId xmlns:a16="http://schemas.microsoft.com/office/drawing/2014/main" id="{20E626AD-B9A4-4AED-7B6F-4FB9F344378B}"/>
              </a:ext>
            </a:extLst>
          </p:cNvPr>
          <p:cNvSpPr txBox="1">
            <a:spLocks noChangeArrowheads="1"/>
          </p:cNvSpPr>
          <p:nvPr/>
        </p:nvSpPr>
        <p:spPr bwMode="auto">
          <a:xfrm>
            <a:off x="808038" y="5764213"/>
            <a:ext cx="7651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On the main menu, click on “OUR PROGRAMS”, and then “AVVA VISTA”</a:t>
            </a:r>
          </a:p>
        </p:txBody>
      </p:sp>
    </p:spTree>
  </p:cSld>
  <p:clrMapOvr>
    <a:masterClrMapping/>
  </p:clrMapOvr>
  <p:transition spd="slow" advClick="0" advTm="15520">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970870EC-C65F-A2F5-C84B-DB3D3D2A2D2C}"/>
              </a:ext>
            </a:extLst>
          </p:cNvPr>
          <p:cNvSpPr>
            <a:spLocks noGrp="1" noChangeArrowheads="1"/>
          </p:cNvSpPr>
          <p:nvPr>
            <p:ph type="title"/>
          </p:nvPr>
        </p:nvSpPr>
        <p:spPr>
          <a:xfrm>
            <a:off x="712788" y="928688"/>
            <a:ext cx="8229600" cy="981075"/>
          </a:xfrm>
        </p:spPr>
        <p:txBody>
          <a:bodyPr/>
          <a:lstStyle/>
          <a:p>
            <a:pPr eaLnBrk="1" hangingPunct="1"/>
            <a:r>
              <a:rPr lang="en-US" altLang="en-US">
                <a:solidFill>
                  <a:schemeClr val="tx1"/>
                </a:solidFill>
              </a:rPr>
              <a:t>Training Goals:</a:t>
            </a:r>
          </a:p>
        </p:txBody>
      </p:sp>
      <p:sp>
        <p:nvSpPr>
          <p:cNvPr id="17410" name="Rectangle 3">
            <a:extLst>
              <a:ext uri="{FF2B5EF4-FFF2-40B4-BE49-F238E27FC236}">
                <a16:creationId xmlns:a16="http://schemas.microsoft.com/office/drawing/2014/main" id="{4EB698CB-B371-6E0F-8A14-1DE67BB08D5C}"/>
              </a:ext>
            </a:extLst>
          </p:cNvPr>
          <p:cNvSpPr>
            <a:spLocks noGrp="1" noChangeArrowheads="1"/>
          </p:cNvSpPr>
          <p:nvPr>
            <p:ph type="body" idx="1"/>
          </p:nvPr>
        </p:nvSpPr>
        <p:spPr>
          <a:xfrm>
            <a:off x="250825" y="2708275"/>
            <a:ext cx="6985000" cy="3806825"/>
          </a:xfrm>
        </p:spPr>
        <p:txBody>
          <a:bodyPr/>
          <a:lstStyle/>
          <a:p>
            <a:pPr eaLnBrk="1" hangingPunct="1"/>
            <a:r>
              <a:rPr lang="en-US" altLang="en-US" sz="2800"/>
              <a:t>Become familiar with the different facets of the website.</a:t>
            </a:r>
          </a:p>
          <a:p>
            <a:pPr eaLnBrk="1" hangingPunct="1"/>
            <a:r>
              <a:rPr lang="en-US" altLang="en-US" sz="2800"/>
              <a:t>Learn how the website can help you.</a:t>
            </a:r>
          </a:p>
          <a:p>
            <a:pPr eaLnBrk="1" hangingPunct="1"/>
            <a:r>
              <a:rPr lang="en-US" altLang="en-US" sz="2800"/>
              <a:t>Tips about the forms.</a:t>
            </a:r>
          </a:p>
          <a:p>
            <a:pPr eaLnBrk="1" hangingPunct="1"/>
            <a:r>
              <a:rPr lang="en-US" altLang="en-US" sz="2800"/>
              <a:t>Making the best use of the resources.</a:t>
            </a:r>
          </a:p>
          <a:p>
            <a:pPr eaLnBrk="1" hangingPunct="1"/>
            <a:endParaRPr lang="en-US" altLang="en-US"/>
          </a:p>
        </p:txBody>
      </p:sp>
      <p:pic>
        <p:nvPicPr>
          <p:cNvPr id="17411" name="Picture 1">
            <a:extLst>
              <a:ext uri="{FF2B5EF4-FFF2-40B4-BE49-F238E27FC236}">
                <a16:creationId xmlns:a16="http://schemas.microsoft.com/office/drawing/2014/main" id="{F978B721-270C-E1A3-7A5F-65A1C2D1BD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773238"/>
            <a:ext cx="1706563"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A picture containing clipart&#10;&#10;Description automatically generated">
            <a:extLst>
              <a:ext uri="{FF2B5EF4-FFF2-40B4-BE49-F238E27FC236}">
                <a16:creationId xmlns:a16="http://schemas.microsoft.com/office/drawing/2014/main" id="{8098A4A8-50EC-A9F6-F928-4BC0872CD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960438"/>
            <a:ext cx="1481137"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986">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4">
            <a:extLst>
              <a:ext uri="{FF2B5EF4-FFF2-40B4-BE49-F238E27FC236}">
                <a16:creationId xmlns:a16="http://schemas.microsoft.com/office/drawing/2014/main" id="{86194E30-D616-8F69-7A99-9D3C9B5612CD}"/>
              </a:ext>
            </a:extLst>
          </p:cNvPr>
          <p:cNvSpPr txBox="1">
            <a:spLocks noChangeArrowheads="1"/>
          </p:cNvSpPr>
          <p:nvPr/>
        </p:nvSpPr>
        <p:spPr bwMode="auto">
          <a:xfrm>
            <a:off x="2928938" y="406400"/>
            <a:ext cx="315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t>You will get this page:</a:t>
            </a:r>
          </a:p>
        </p:txBody>
      </p:sp>
      <p:pic>
        <p:nvPicPr>
          <p:cNvPr id="37890" name="Picture 2" descr="Graphical user interface, text, website&#10;&#10;Description automatically generated">
            <a:extLst>
              <a:ext uri="{FF2B5EF4-FFF2-40B4-BE49-F238E27FC236}">
                <a16:creationId xmlns:a16="http://schemas.microsoft.com/office/drawing/2014/main" id="{DC24EC13-276B-AF4D-768D-39AFA577F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366838"/>
            <a:ext cx="6049962"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3">
            <a:extLst>
              <a:ext uri="{FF2B5EF4-FFF2-40B4-BE49-F238E27FC236}">
                <a16:creationId xmlns:a16="http://schemas.microsoft.com/office/drawing/2014/main" id="{0A903EE7-62D4-F4B7-CEC0-8BE8CFDA2C6E}"/>
              </a:ext>
            </a:extLst>
          </p:cNvPr>
          <p:cNvSpPr txBox="1">
            <a:spLocks noChangeArrowheads="1"/>
          </p:cNvSpPr>
          <p:nvPr/>
        </p:nvSpPr>
        <p:spPr bwMode="auto">
          <a:xfrm>
            <a:off x="165100" y="2413000"/>
            <a:ext cx="26558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rgbClr val="C00000"/>
                </a:solidFill>
              </a:rPr>
              <a:t>On this page the</a:t>
            </a:r>
          </a:p>
          <a:p>
            <a:pPr>
              <a:spcBef>
                <a:spcPct val="0"/>
              </a:spcBef>
              <a:buFontTx/>
              <a:buNone/>
            </a:pPr>
            <a:r>
              <a:rPr lang="en-US" altLang="en-US" sz="1800">
                <a:solidFill>
                  <a:srgbClr val="C00000"/>
                </a:solidFill>
              </a:rPr>
              <a:t>VISTA program info</a:t>
            </a:r>
          </a:p>
          <a:p>
            <a:pPr>
              <a:spcBef>
                <a:spcPct val="0"/>
              </a:spcBef>
              <a:buFontTx/>
              <a:buNone/>
            </a:pPr>
            <a:r>
              <a:rPr lang="en-US" altLang="en-US" sz="1800">
                <a:solidFill>
                  <a:srgbClr val="C00000"/>
                </a:solidFill>
              </a:rPr>
              <a:t>can be found.</a:t>
            </a:r>
          </a:p>
          <a:p>
            <a:pPr>
              <a:spcBef>
                <a:spcPct val="0"/>
              </a:spcBef>
              <a:buFontTx/>
              <a:buNone/>
            </a:pPr>
            <a:endParaRPr lang="en-US" altLang="en-US" sz="1800">
              <a:solidFill>
                <a:srgbClr val="C00000"/>
              </a:solidFill>
            </a:endParaRPr>
          </a:p>
          <a:p>
            <a:pPr>
              <a:spcBef>
                <a:spcPct val="0"/>
              </a:spcBef>
              <a:buFontTx/>
              <a:buNone/>
            </a:pPr>
            <a:r>
              <a:rPr lang="en-US" altLang="en-US" sz="1800">
                <a:solidFill>
                  <a:srgbClr val="C00000"/>
                </a:solidFill>
              </a:rPr>
              <a:t>There is a link to the</a:t>
            </a:r>
          </a:p>
          <a:p>
            <a:pPr>
              <a:spcBef>
                <a:spcPct val="0"/>
              </a:spcBef>
              <a:buFontTx/>
              <a:buNone/>
            </a:pPr>
            <a:r>
              <a:rPr lang="en-US" altLang="en-US" sz="1800">
                <a:solidFill>
                  <a:srgbClr val="C00000"/>
                </a:solidFill>
              </a:rPr>
              <a:t>VISTA form for reporting</a:t>
            </a:r>
          </a:p>
          <a:p>
            <a:pPr>
              <a:spcBef>
                <a:spcPct val="0"/>
              </a:spcBef>
              <a:buFontTx/>
              <a:buNone/>
            </a:pPr>
            <a:r>
              <a:rPr lang="en-US" altLang="en-US" sz="1800">
                <a:solidFill>
                  <a:srgbClr val="C00000"/>
                </a:solidFill>
              </a:rPr>
              <a:t>your hours.</a:t>
            </a:r>
          </a:p>
          <a:p>
            <a:pPr>
              <a:spcBef>
                <a:spcPct val="0"/>
              </a:spcBef>
              <a:buFontTx/>
              <a:buNone/>
            </a:pPr>
            <a:endParaRPr lang="en-US" altLang="en-US" sz="1800">
              <a:solidFill>
                <a:srgbClr val="C00000"/>
              </a:solidFill>
            </a:endParaRPr>
          </a:p>
          <a:p>
            <a:pPr>
              <a:spcBef>
                <a:spcPct val="0"/>
              </a:spcBef>
              <a:buFontTx/>
              <a:buNone/>
            </a:pPr>
            <a:r>
              <a:rPr lang="en-US" altLang="en-US" sz="1800">
                <a:solidFill>
                  <a:srgbClr val="C00000"/>
                </a:solidFill>
              </a:rPr>
              <a:t>The VISTA form can be</a:t>
            </a:r>
          </a:p>
          <a:p>
            <a:pPr>
              <a:spcBef>
                <a:spcPct val="0"/>
              </a:spcBef>
              <a:buFontTx/>
              <a:buNone/>
            </a:pPr>
            <a:r>
              <a:rPr lang="en-US" altLang="en-US" sz="1800">
                <a:solidFill>
                  <a:srgbClr val="C00000"/>
                </a:solidFill>
              </a:rPr>
              <a:t>filled out and sent to</a:t>
            </a:r>
          </a:p>
          <a:p>
            <a:pPr>
              <a:spcBef>
                <a:spcPct val="0"/>
              </a:spcBef>
              <a:buFontTx/>
              <a:buNone/>
            </a:pPr>
            <a:r>
              <a:rPr lang="en-US" altLang="en-US" sz="1800">
                <a:solidFill>
                  <a:srgbClr val="C00000"/>
                </a:solidFill>
              </a:rPr>
              <a:t>the proper person.</a:t>
            </a:r>
          </a:p>
        </p:txBody>
      </p:sp>
    </p:spTree>
  </p:cSld>
  <p:clrMapOvr>
    <a:masterClrMapping/>
  </p:clrMapOvr>
  <p:transition spd="slow" advClick="0" advTm="17804">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a:extLst>
              <a:ext uri="{FF2B5EF4-FFF2-40B4-BE49-F238E27FC236}">
                <a16:creationId xmlns:a16="http://schemas.microsoft.com/office/drawing/2014/main" id="{E82AC659-DE0D-D1D9-9B27-8846722DADF9}"/>
              </a:ext>
            </a:extLst>
          </p:cNvPr>
          <p:cNvSpPr txBox="1">
            <a:spLocks noChangeArrowheads="1"/>
          </p:cNvSpPr>
          <p:nvPr/>
        </p:nvSpPr>
        <p:spPr bwMode="auto">
          <a:xfrm>
            <a:off x="1835150" y="862013"/>
            <a:ext cx="32639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a:solidFill>
                  <a:srgbClr val="C00000"/>
                </a:solidFill>
                <a:latin typeface="SignPainter-HouseScript" panose="02000006070000020004" pitchFamily="2" charset="0"/>
              </a:rPr>
              <a:t>If I want information on </a:t>
            </a:r>
          </a:p>
          <a:p>
            <a:pPr algn="ctr">
              <a:spcBef>
                <a:spcPct val="0"/>
              </a:spcBef>
              <a:buFontTx/>
              <a:buNone/>
            </a:pPr>
            <a:r>
              <a:rPr lang="en-US" altLang="en-US">
                <a:solidFill>
                  <a:srgbClr val="C00000"/>
                </a:solidFill>
                <a:latin typeface="SignPainter-HouseScript" panose="02000006070000020004" pitchFamily="2" charset="0"/>
              </a:rPr>
              <a:t>AVVA products?</a:t>
            </a:r>
          </a:p>
        </p:txBody>
      </p:sp>
      <p:sp>
        <p:nvSpPr>
          <p:cNvPr id="38914" name="TextBox 6">
            <a:extLst>
              <a:ext uri="{FF2B5EF4-FFF2-40B4-BE49-F238E27FC236}">
                <a16:creationId xmlns:a16="http://schemas.microsoft.com/office/drawing/2014/main" id="{C624DD07-E66D-C576-D631-488EE242BB88}"/>
              </a:ext>
            </a:extLst>
          </p:cNvPr>
          <p:cNvSpPr txBox="1">
            <a:spLocks noChangeArrowheads="1"/>
          </p:cNvSpPr>
          <p:nvPr/>
        </p:nvSpPr>
        <p:spPr bwMode="auto">
          <a:xfrm>
            <a:off x="539750" y="2276475"/>
            <a:ext cx="8208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Using a Main Menu link, click on “AVVA PRODUCTS”, then  “AVVA LOGO PRODUCTS DIRECT FROM AVVA”.  You will see this page:</a:t>
            </a:r>
          </a:p>
        </p:txBody>
      </p:sp>
      <p:sp>
        <p:nvSpPr>
          <p:cNvPr id="10" name="TextBox 9">
            <a:extLst>
              <a:ext uri="{FF2B5EF4-FFF2-40B4-BE49-F238E27FC236}">
                <a16:creationId xmlns:a16="http://schemas.microsoft.com/office/drawing/2014/main" id="{0C2FA085-B780-9078-15E4-A55ED9FC538A}"/>
              </a:ext>
            </a:extLst>
          </p:cNvPr>
          <p:cNvSpPr txBox="1"/>
          <p:nvPr/>
        </p:nvSpPr>
        <p:spPr>
          <a:xfrm>
            <a:off x="6011863" y="4070350"/>
            <a:ext cx="2592387" cy="1476375"/>
          </a:xfrm>
          <a:prstGeom prst="rect">
            <a:avLst/>
          </a:prstGeom>
          <a:noFill/>
        </p:spPr>
        <p:txBody>
          <a:bodyPr>
            <a:spAutoFit/>
          </a:bodyPr>
          <a:lstStyle/>
          <a:p>
            <a:pPr>
              <a:defRPr/>
            </a:pPr>
            <a:r>
              <a:rPr lang="en-US" dirty="0">
                <a:solidFill>
                  <a:schemeClr val="accent2">
                    <a:lumMod val="75000"/>
                  </a:schemeClr>
                </a:solidFill>
              </a:rPr>
              <a:t>Scroll through this page to see our products.  There is a link at the bottom of the page to the Order Form. </a:t>
            </a:r>
          </a:p>
        </p:txBody>
      </p:sp>
      <p:pic>
        <p:nvPicPr>
          <p:cNvPr id="38916" name="Picture 2" descr="Graphical user interface, application&#10;&#10;Description automatically generated">
            <a:extLst>
              <a:ext uri="{FF2B5EF4-FFF2-40B4-BE49-F238E27FC236}">
                <a16:creationId xmlns:a16="http://schemas.microsoft.com/office/drawing/2014/main" id="{D8937CFA-56D6-3441-F0B5-60B25384E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284538"/>
            <a:ext cx="51085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Logo&#10;&#10;Description automatically generated">
            <a:extLst>
              <a:ext uri="{FF2B5EF4-FFF2-40B4-BE49-F238E27FC236}">
                <a16:creationId xmlns:a16="http://schemas.microsoft.com/office/drawing/2014/main" id="{A5773A12-AC71-800F-12E9-CC860EBD1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57188"/>
            <a:ext cx="1728787"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Logo&#10;&#10;Description automatically generated">
            <a:extLst>
              <a:ext uri="{FF2B5EF4-FFF2-40B4-BE49-F238E27FC236}">
                <a16:creationId xmlns:a16="http://schemas.microsoft.com/office/drawing/2014/main" id="{A653B3F9-BDB5-EECB-0F8B-43A8B993A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782638"/>
            <a:ext cx="14128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6920">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Graphical user interface, diagram, website&#10;&#10;Description automatically generated">
            <a:extLst>
              <a:ext uri="{FF2B5EF4-FFF2-40B4-BE49-F238E27FC236}">
                <a16:creationId xmlns:a16="http://schemas.microsoft.com/office/drawing/2014/main" id="{ECFA5581-B91E-5DD8-CE14-6ED35AD8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708275"/>
            <a:ext cx="52197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itle 1">
            <a:extLst>
              <a:ext uri="{FF2B5EF4-FFF2-40B4-BE49-F238E27FC236}">
                <a16:creationId xmlns:a16="http://schemas.microsoft.com/office/drawing/2014/main" id="{0CDD7499-5FAF-7414-2D44-4BE44FA9ED25}"/>
              </a:ext>
            </a:extLst>
          </p:cNvPr>
          <p:cNvSpPr>
            <a:spLocks noGrp="1" noChangeArrowheads="1"/>
          </p:cNvSpPr>
          <p:nvPr>
            <p:ph type="title"/>
          </p:nvPr>
        </p:nvSpPr>
        <p:spPr>
          <a:xfrm>
            <a:off x="539750" y="549275"/>
            <a:ext cx="8291513" cy="3297238"/>
          </a:xfrm>
        </p:spPr>
        <p:txBody>
          <a:bodyPr/>
          <a:lstStyle/>
          <a:p>
            <a:r>
              <a:rPr lang="en-US" altLang="en-US">
                <a:latin typeface="SignPainter-HouseScript" panose="02000006070000020004" pitchFamily="2" charset="0"/>
              </a:rPr>
              <a:t>So, now you have some examples of the resources you can find in our website, and how they can work for you.</a:t>
            </a:r>
          </a:p>
        </p:txBody>
      </p:sp>
    </p:spTree>
  </p:cSld>
  <p:clrMapOvr>
    <a:masterClrMapping/>
  </p:clrMapOvr>
  <p:transition spd="slow" advClick="0" advTm="9768">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a:extLst>
              <a:ext uri="{FF2B5EF4-FFF2-40B4-BE49-F238E27FC236}">
                <a16:creationId xmlns:a16="http://schemas.microsoft.com/office/drawing/2014/main" id="{E7C5CC9D-EAEC-4886-54A4-ED3F244A50D5}"/>
              </a:ext>
            </a:extLst>
          </p:cNvPr>
          <p:cNvSpPr>
            <a:spLocks noGrp="1" noChangeArrowheads="1"/>
          </p:cNvSpPr>
          <p:nvPr>
            <p:ph idx="1"/>
          </p:nvPr>
        </p:nvSpPr>
        <p:spPr>
          <a:xfrm>
            <a:off x="468313" y="981075"/>
            <a:ext cx="7848600" cy="5111750"/>
          </a:xfrm>
        </p:spPr>
        <p:txBody>
          <a:bodyPr/>
          <a:lstStyle/>
          <a:p>
            <a:pPr marL="0" indent="0" algn="ctr">
              <a:buFontTx/>
              <a:buNone/>
            </a:pPr>
            <a:r>
              <a:rPr lang="en-US" altLang="en-US">
                <a:latin typeface="Bradley Hand" pitchFamily="2" charset="77"/>
                <a:ea typeface="Bradley Hand" pitchFamily="2" charset="77"/>
                <a:cs typeface="Bradley Hand" pitchFamily="2" charset="77"/>
              </a:rPr>
              <a:t>Play around and find the info you need!</a:t>
            </a:r>
          </a:p>
          <a:p>
            <a:pPr marL="0" indent="0" algn="ctr">
              <a:buFontTx/>
              <a:buNone/>
            </a:pPr>
            <a:endParaRPr lang="en-US" altLang="en-US">
              <a:latin typeface="Bradley Hand" pitchFamily="2" charset="77"/>
              <a:ea typeface="Bradley Hand" pitchFamily="2" charset="77"/>
              <a:cs typeface="Bradley Hand" pitchFamily="2" charset="77"/>
            </a:endParaRPr>
          </a:p>
          <a:p>
            <a:pPr marL="0" indent="0" algn="ctr">
              <a:buFontTx/>
              <a:buNone/>
            </a:pPr>
            <a:endParaRPr lang="en-US" altLang="en-US">
              <a:latin typeface="Bradley Hand" pitchFamily="2" charset="77"/>
              <a:ea typeface="Bradley Hand" pitchFamily="2" charset="77"/>
              <a:cs typeface="Bradley Hand" pitchFamily="2" charset="77"/>
            </a:endParaRPr>
          </a:p>
          <a:p>
            <a:pPr marL="0" indent="0" algn="ctr">
              <a:buFontTx/>
              <a:buNone/>
            </a:pPr>
            <a:endParaRPr lang="en-US" altLang="en-US">
              <a:latin typeface="Bradley Hand" pitchFamily="2" charset="77"/>
              <a:ea typeface="Bradley Hand" pitchFamily="2" charset="77"/>
              <a:cs typeface="Bradley Hand" pitchFamily="2" charset="77"/>
            </a:endParaRPr>
          </a:p>
          <a:p>
            <a:pPr marL="0" indent="0" algn="ctr">
              <a:buFontTx/>
              <a:buNone/>
            </a:pPr>
            <a:endParaRPr lang="en-US" altLang="en-US">
              <a:latin typeface="Bradley Hand" pitchFamily="2" charset="77"/>
              <a:ea typeface="Bradley Hand" pitchFamily="2" charset="77"/>
              <a:cs typeface="Bradley Hand" pitchFamily="2" charset="77"/>
            </a:endParaRPr>
          </a:p>
          <a:p>
            <a:pPr marL="0" indent="0" algn="ctr">
              <a:buFontTx/>
              <a:buNone/>
            </a:pPr>
            <a:endParaRPr lang="en-US" altLang="en-US">
              <a:latin typeface="Bradley Hand" pitchFamily="2" charset="77"/>
              <a:ea typeface="Bradley Hand" pitchFamily="2" charset="77"/>
              <a:cs typeface="Bradley Hand" pitchFamily="2" charset="77"/>
            </a:endParaRPr>
          </a:p>
          <a:p>
            <a:pPr marL="0" indent="0" algn="ctr">
              <a:buFontTx/>
              <a:buNone/>
            </a:pPr>
            <a:endParaRPr lang="en-US" altLang="en-US">
              <a:latin typeface="Bradley Hand" pitchFamily="2" charset="77"/>
              <a:ea typeface="Bradley Hand" pitchFamily="2" charset="77"/>
              <a:cs typeface="Bradley Hand" pitchFamily="2" charset="77"/>
            </a:endParaRPr>
          </a:p>
          <a:p>
            <a:pPr marL="0" indent="0" algn="ctr">
              <a:buFontTx/>
              <a:buNone/>
            </a:pPr>
            <a:endParaRPr lang="en-US" altLang="en-US">
              <a:latin typeface="Bradley Hand" pitchFamily="2" charset="77"/>
              <a:ea typeface="Bradley Hand" pitchFamily="2" charset="77"/>
              <a:cs typeface="Bradley Hand" pitchFamily="2" charset="77"/>
            </a:endParaRPr>
          </a:p>
          <a:p>
            <a:pPr marL="0" indent="0" algn="ctr">
              <a:buFontTx/>
              <a:buNone/>
            </a:pPr>
            <a:r>
              <a:rPr lang="en-US" altLang="en-US">
                <a:latin typeface="Bradley Hand" pitchFamily="2" charset="77"/>
                <a:ea typeface="Bradley Hand" pitchFamily="2" charset="77"/>
                <a:cs typeface="Bradley Hand" pitchFamily="2" charset="77"/>
              </a:rPr>
              <a:t>Questions?</a:t>
            </a:r>
          </a:p>
        </p:txBody>
      </p:sp>
      <p:pic>
        <p:nvPicPr>
          <p:cNvPr id="40962" name="Picture 3">
            <a:extLst>
              <a:ext uri="{FF2B5EF4-FFF2-40B4-BE49-F238E27FC236}">
                <a16:creationId xmlns:a16="http://schemas.microsoft.com/office/drawing/2014/main" id="{6B325E1B-6C45-2187-CF7E-80F9BA6FF3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060575"/>
            <a:ext cx="31686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8288">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FAB6A7CE-B268-CD4F-3D3B-E3597DD6B273}"/>
              </a:ext>
            </a:extLst>
          </p:cNvPr>
          <p:cNvSpPr>
            <a:spLocks noGrp="1" noChangeArrowheads="1"/>
          </p:cNvSpPr>
          <p:nvPr>
            <p:ph type="title"/>
          </p:nvPr>
        </p:nvSpPr>
        <p:spPr>
          <a:xfrm>
            <a:off x="457200" y="333375"/>
            <a:ext cx="8229600" cy="1143000"/>
          </a:xfrm>
        </p:spPr>
        <p:txBody>
          <a:bodyPr/>
          <a:lstStyle/>
          <a:p>
            <a:pPr eaLnBrk="1" hangingPunct="1"/>
            <a:r>
              <a:rPr lang="en-US" altLang="en-US">
                <a:latin typeface="Bradley Hand" pitchFamily="2" charset="77"/>
                <a:ea typeface="Bradley Hand" pitchFamily="2" charset="77"/>
                <a:cs typeface="Bradley Hand" pitchFamily="2" charset="77"/>
              </a:rPr>
              <a:t>What Can I Find There?</a:t>
            </a:r>
          </a:p>
        </p:txBody>
      </p:sp>
      <p:sp>
        <p:nvSpPr>
          <p:cNvPr id="18434" name="TextBox 4">
            <a:extLst>
              <a:ext uri="{FF2B5EF4-FFF2-40B4-BE49-F238E27FC236}">
                <a16:creationId xmlns:a16="http://schemas.microsoft.com/office/drawing/2014/main" id="{833D03F9-C8FB-C457-7311-3F6062A33036}"/>
              </a:ext>
            </a:extLst>
          </p:cNvPr>
          <p:cNvSpPr txBox="1">
            <a:spLocks noChangeArrowheads="1"/>
          </p:cNvSpPr>
          <p:nvPr/>
        </p:nvSpPr>
        <p:spPr bwMode="auto">
          <a:xfrm>
            <a:off x="7524750" y="2420938"/>
            <a:ext cx="16906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70C0"/>
                </a:solidFill>
              </a:rPr>
              <a:t>1</a:t>
            </a:r>
            <a:r>
              <a:rPr lang="en-US" altLang="en-US" sz="1800" b="1" baseline="30000">
                <a:solidFill>
                  <a:srgbClr val="0070C0"/>
                </a:solidFill>
              </a:rPr>
              <a:t>st</a:t>
            </a:r>
            <a:r>
              <a:rPr lang="en-US" altLang="en-US" sz="1800" b="1">
                <a:solidFill>
                  <a:srgbClr val="0070C0"/>
                </a:solidFill>
              </a:rPr>
              <a:t> thing to know:</a:t>
            </a:r>
          </a:p>
          <a:p>
            <a:pPr>
              <a:spcBef>
                <a:spcPct val="0"/>
              </a:spcBef>
              <a:buFontTx/>
              <a:buNone/>
            </a:pPr>
            <a:endParaRPr lang="en-US" altLang="en-US" sz="1800"/>
          </a:p>
          <a:p>
            <a:pPr>
              <a:spcBef>
                <a:spcPct val="0"/>
              </a:spcBef>
              <a:buFontTx/>
              <a:buNone/>
            </a:pPr>
            <a:r>
              <a:rPr lang="en-US" altLang="en-US" sz="1800"/>
              <a:t>Use your scroll bar or whatever tool your browser uses to scroll up and down!</a:t>
            </a:r>
          </a:p>
        </p:txBody>
      </p:sp>
      <p:pic>
        <p:nvPicPr>
          <p:cNvPr id="18435" name="Picture 2" descr="A screenshot of a computer&#10;&#10;Description automatically generated with low confidence">
            <a:extLst>
              <a:ext uri="{FF2B5EF4-FFF2-40B4-BE49-F238E27FC236}">
                <a16:creationId xmlns:a16="http://schemas.microsoft.com/office/drawing/2014/main" id="{72C48528-51F7-99FA-3AA3-8610AD624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716915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8571">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a:extLst>
              <a:ext uri="{FF2B5EF4-FFF2-40B4-BE49-F238E27FC236}">
                <a16:creationId xmlns:a16="http://schemas.microsoft.com/office/drawing/2014/main" id="{517184E8-4214-4FE7-8327-D3DC55C65E17}"/>
              </a:ext>
            </a:extLst>
          </p:cNvPr>
          <p:cNvSpPr>
            <a:spLocks noGrp="1" noChangeArrowheads="1"/>
          </p:cNvSpPr>
          <p:nvPr>
            <p:ph idx="1"/>
          </p:nvPr>
        </p:nvSpPr>
        <p:spPr>
          <a:xfrm>
            <a:off x="215900" y="765175"/>
            <a:ext cx="8712200" cy="5761038"/>
          </a:xfrm>
        </p:spPr>
        <p:txBody>
          <a:bodyPr/>
          <a:lstStyle/>
          <a:p>
            <a:pPr eaLnBrk="1" hangingPunct="1"/>
            <a:r>
              <a:rPr lang="en-US" altLang="en-US" sz="1800">
                <a:hlinkClick r:id="rId3"/>
              </a:rPr>
              <a:t>www.avva.org</a:t>
            </a:r>
            <a:r>
              <a:rPr lang="en-US" altLang="en-US" sz="1800"/>
              <a:t> is our “Home” page.  From there you can go anywhere in our site. The main tools on this page are:</a:t>
            </a:r>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r>
              <a:rPr lang="en-US" altLang="en-US" sz="1600"/>
              <a:t>When you click on any of the links, you will be taken to the most used pages on the website.  When you click on one of the words in the Main Menu Bar, you will see the list of the pages that are related to that subject, which you can click on to go to those pages….</a:t>
            </a:r>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a:p>
            <a:pPr eaLnBrk="1" hangingPunct="1"/>
            <a:endParaRPr lang="en-US" altLang="en-US" sz="1800"/>
          </a:p>
        </p:txBody>
      </p:sp>
      <p:pic>
        <p:nvPicPr>
          <p:cNvPr id="20482" name="Picture 5" descr="A picture containing text, person, newspaper, screenshot&#10;&#10;Description automatically generated">
            <a:extLst>
              <a:ext uri="{FF2B5EF4-FFF2-40B4-BE49-F238E27FC236}">
                <a16:creationId xmlns:a16="http://schemas.microsoft.com/office/drawing/2014/main" id="{BA2EB736-CB60-1B39-6260-DB0E6318E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84313"/>
            <a:ext cx="5832475"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6">
            <a:extLst>
              <a:ext uri="{FF2B5EF4-FFF2-40B4-BE49-F238E27FC236}">
                <a16:creationId xmlns:a16="http://schemas.microsoft.com/office/drawing/2014/main" id="{88D0F07C-4092-E84C-5669-5F2938161523}"/>
              </a:ext>
            </a:extLst>
          </p:cNvPr>
          <p:cNvSpPr txBox="1">
            <a:spLocks noChangeArrowheads="1"/>
          </p:cNvSpPr>
          <p:nvPr/>
        </p:nvSpPr>
        <p:spPr bwMode="auto">
          <a:xfrm>
            <a:off x="6553200" y="1916113"/>
            <a:ext cx="2187575"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US" altLang="en-US" sz="1800"/>
              <a:t>1 – Donate Button</a:t>
            </a:r>
          </a:p>
          <a:p>
            <a:pPr>
              <a:lnSpc>
                <a:spcPct val="150000"/>
              </a:lnSpc>
              <a:spcBef>
                <a:spcPct val="0"/>
              </a:spcBef>
              <a:buFontTx/>
              <a:buNone/>
            </a:pPr>
            <a:r>
              <a:rPr lang="en-US" altLang="en-US" sz="1800"/>
              <a:t>2 – Join AVVA page</a:t>
            </a:r>
          </a:p>
          <a:p>
            <a:pPr>
              <a:lnSpc>
                <a:spcPct val="150000"/>
              </a:lnSpc>
              <a:spcBef>
                <a:spcPct val="0"/>
              </a:spcBef>
              <a:buFontTx/>
              <a:buNone/>
            </a:pPr>
            <a:r>
              <a:rPr lang="en-US" altLang="en-US" sz="1800"/>
              <a:t>3 – Scroll Bar</a:t>
            </a:r>
          </a:p>
          <a:p>
            <a:pPr>
              <a:lnSpc>
                <a:spcPct val="150000"/>
              </a:lnSpc>
              <a:spcBef>
                <a:spcPct val="0"/>
              </a:spcBef>
              <a:buFontTx/>
              <a:buNone/>
            </a:pPr>
            <a:r>
              <a:rPr lang="en-US" altLang="en-US" sz="1800"/>
              <a:t>4 – Main Menu Bar</a:t>
            </a:r>
          </a:p>
          <a:p>
            <a:pPr>
              <a:lnSpc>
                <a:spcPct val="150000"/>
              </a:lnSpc>
              <a:spcBef>
                <a:spcPct val="0"/>
              </a:spcBef>
              <a:buFontTx/>
              <a:buNone/>
            </a:pPr>
            <a:r>
              <a:rPr lang="en-US" altLang="en-US" sz="1800"/>
              <a:t>5 – Sub menus</a:t>
            </a:r>
          </a:p>
        </p:txBody>
      </p:sp>
    </p:spTree>
  </p:cSld>
  <p:clrMapOvr>
    <a:masterClrMapping/>
  </p:clrMapOvr>
  <p:transition spd="slow" advClick="0" advTm="34153">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699B-9F9C-051D-D6FC-A0EA2A5E929D}"/>
              </a:ext>
            </a:extLst>
          </p:cNvPr>
          <p:cNvSpPr>
            <a:spLocks noGrp="1"/>
          </p:cNvSpPr>
          <p:nvPr>
            <p:ph type="title"/>
          </p:nvPr>
        </p:nvSpPr>
        <p:spPr>
          <a:xfrm>
            <a:off x="79375" y="385763"/>
            <a:ext cx="4043363" cy="941387"/>
          </a:xfrm>
        </p:spPr>
        <p:txBody>
          <a:bodyPr/>
          <a:lstStyle/>
          <a:p>
            <a:pPr>
              <a:defRPr/>
            </a:pPr>
            <a:r>
              <a:rPr lang="en-US" b="1" dirty="0">
                <a:solidFill>
                  <a:schemeClr val="accent5">
                    <a:lumMod val="25000"/>
                  </a:schemeClr>
                </a:solidFill>
                <a:latin typeface="Bradley Hand" pitchFamily="2" charset="77"/>
              </a:rPr>
              <a:t>Example:</a:t>
            </a:r>
          </a:p>
        </p:txBody>
      </p:sp>
      <p:sp>
        <p:nvSpPr>
          <p:cNvPr id="41986" name="Content Placeholder 2">
            <a:extLst>
              <a:ext uri="{FF2B5EF4-FFF2-40B4-BE49-F238E27FC236}">
                <a16:creationId xmlns:a16="http://schemas.microsoft.com/office/drawing/2014/main" id="{C4E65414-EB09-CF01-055C-738F29A5BD75}"/>
              </a:ext>
            </a:extLst>
          </p:cNvPr>
          <p:cNvSpPr>
            <a:spLocks noGrp="1" noChangeArrowheads="1"/>
          </p:cNvSpPr>
          <p:nvPr>
            <p:ph idx="1"/>
          </p:nvPr>
        </p:nvSpPr>
        <p:spPr>
          <a:xfrm>
            <a:off x="468313" y="1844675"/>
            <a:ext cx="3527425" cy="3816350"/>
          </a:xfrm>
        </p:spPr>
        <p:txBody>
          <a:bodyPr/>
          <a:lstStyle/>
          <a:p>
            <a:pPr marL="0" indent="0">
              <a:buFontTx/>
              <a:buNone/>
            </a:pPr>
            <a:r>
              <a:rPr lang="en-US" altLang="en-US" sz="2000"/>
              <a:t>On the “Paper Safe” page there is good information about what the Paper Safe is, and how it can be used.  There are also some “links” to download and save the different versions of the document; go to the order form link to order printed Paper Safe books; use the link to contact the committee chair for questions. </a:t>
            </a:r>
          </a:p>
        </p:txBody>
      </p:sp>
      <p:pic>
        <p:nvPicPr>
          <p:cNvPr id="41987" name="Picture 6" descr="Text, letter&#10;&#10;Description automatically generated">
            <a:extLst>
              <a:ext uri="{FF2B5EF4-FFF2-40B4-BE49-F238E27FC236}">
                <a16:creationId xmlns:a16="http://schemas.microsoft.com/office/drawing/2014/main" id="{44E9CB2C-A773-9DFC-F670-64FA787B6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988" y="568325"/>
            <a:ext cx="4672012"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25870">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6" descr="A picture containing text, newspaper, screenshot&#10;&#10;Description automatically generated">
            <a:extLst>
              <a:ext uri="{FF2B5EF4-FFF2-40B4-BE49-F238E27FC236}">
                <a16:creationId xmlns:a16="http://schemas.microsoft.com/office/drawing/2014/main" id="{00CD093F-AF6D-97DF-1602-85D45A9D7D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5263" y="1600200"/>
            <a:ext cx="5915025" cy="3827463"/>
          </a:xfrm>
        </p:spPr>
      </p:pic>
      <p:sp>
        <p:nvSpPr>
          <p:cNvPr id="22530" name="TextBox 7">
            <a:extLst>
              <a:ext uri="{FF2B5EF4-FFF2-40B4-BE49-F238E27FC236}">
                <a16:creationId xmlns:a16="http://schemas.microsoft.com/office/drawing/2014/main" id="{65F266AB-0680-4681-BB24-5A24A563C004}"/>
              </a:ext>
            </a:extLst>
          </p:cNvPr>
          <p:cNvSpPr txBox="1">
            <a:spLocks noChangeArrowheads="1"/>
          </p:cNvSpPr>
          <p:nvPr/>
        </p:nvSpPr>
        <p:spPr bwMode="auto">
          <a:xfrm>
            <a:off x="374650" y="5662613"/>
            <a:ext cx="805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When you want to to find something fast, click on the “SEARCH” button.  For </a:t>
            </a:r>
          </a:p>
          <a:p>
            <a:pPr>
              <a:spcBef>
                <a:spcPct val="0"/>
              </a:spcBef>
              <a:buFontTx/>
              <a:buNone/>
            </a:pPr>
            <a:r>
              <a:rPr lang="en-US" altLang="en-US" sz="1800"/>
              <a:t>example, I want to find the form to send election results ………</a:t>
            </a:r>
          </a:p>
        </p:txBody>
      </p:sp>
      <p:sp>
        <p:nvSpPr>
          <p:cNvPr id="22531" name="Title 9">
            <a:extLst>
              <a:ext uri="{FF2B5EF4-FFF2-40B4-BE49-F238E27FC236}">
                <a16:creationId xmlns:a16="http://schemas.microsoft.com/office/drawing/2014/main" id="{F08FF033-C09D-5D12-EC5D-4A22229DECBA}"/>
              </a:ext>
            </a:extLst>
          </p:cNvPr>
          <p:cNvSpPr>
            <a:spLocks noGrp="1" noChangeArrowheads="1"/>
          </p:cNvSpPr>
          <p:nvPr>
            <p:ph type="title"/>
          </p:nvPr>
        </p:nvSpPr>
        <p:spPr>
          <a:xfrm>
            <a:off x="457200" y="414338"/>
            <a:ext cx="8229600" cy="1143000"/>
          </a:xfrm>
        </p:spPr>
        <p:txBody>
          <a:bodyPr/>
          <a:lstStyle/>
          <a:p>
            <a:r>
              <a:rPr lang="en-US" altLang="en-US" b="1">
                <a:solidFill>
                  <a:srgbClr val="A50021"/>
                </a:solidFill>
                <a:latin typeface="Bradley Hand" pitchFamily="2" charset="77"/>
                <a:ea typeface="Bradley Hand" pitchFamily="2" charset="77"/>
                <a:cs typeface="Bradley Hand" pitchFamily="2" charset="77"/>
              </a:rPr>
              <a:t>What if I can’t find it?</a:t>
            </a:r>
            <a:endParaRPr lang="en-US" altLang="en-US"/>
          </a:p>
        </p:txBody>
      </p:sp>
    </p:spTree>
  </p:cSld>
  <p:clrMapOvr>
    <a:masterClrMapping/>
  </p:clrMapOvr>
  <p:transition spd="slow" advClick="0" advTm="9172">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4">
            <a:extLst>
              <a:ext uri="{FF2B5EF4-FFF2-40B4-BE49-F238E27FC236}">
                <a16:creationId xmlns:a16="http://schemas.microsoft.com/office/drawing/2014/main" id="{751B655C-35ED-615A-E51A-7A548DB9BB28}"/>
              </a:ext>
            </a:extLst>
          </p:cNvPr>
          <p:cNvSpPr txBox="1">
            <a:spLocks noChangeArrowheads="1"/>
          </p:cNvSpPr>
          <p:nvPr/>
        </p:nvSpPr>
        <p:spPr bwMode="auto">
          <a:xfrm>
            <a:off x="1204913" y="590550"/>
            <a:ext cx="73437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A search page will come up – enter your search word (for example “election results”).  Then click on the word “Search” ….</a:t>
            </a:r>
            <a:endParaRPr lang="en-US" altLang="en-US" sz="2400"/>
          </a:p>
        </p:txBody>
      </p:sp>
      <p:pic>
        <p:nvPicPr>
          <p:cNvPr id="23554" name="Picture 5" descr="A screenshot of a computer&#10;&#10;Description automatically generated with medium confidence">
            <a:extLst>
              <a:ext uri="{FF2B5EF4-FFF2-40B4-BE49-F238E27FC236}">
                <a16:creationId xmlns:a16="http://schemas.microsoft.com/office/drawing/2014/main" id="{AE6EE2C8-EB6C-DD7C-5300-83F49523D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205038"/>
            <a:ext cx="7343775"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338">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a:extLst>
              <a:ext uri="{FF2B5EF4-FFF2-40B4-BE49-F238E27FC236}">
                <a16:creationId xmlns:a16="http://schemas.microsoft.com/office/drawing/2014/main" id="{F7582A5A-3E53-FB5F-7A40-78BDE728233F}"/>
              </a:ext>
            </a:extLst>
          </p:cNvPr>
          <p:cNvSpPr>
            <a:spLocks noGrp="1" noChangeArrowheads="1"/>
          </p:cNvSpPr>
          <p:nvPr>
            <p:ph idx="1"/>
          </p:nvPr>
        </p:nvSpPr>
        <p:spPr>
          <a:xfrm>
            <a:off x="5868988" y="1028700"/>
            <a:ext cx="2879725" cy="5329238"/>
          </a:xfrm>
        </p:spPr>
        <p:txBody>
          <a:bodyPr/>
          <a:lstStyle/>
          <a:p>
            <a:pPr marL="0" indent="0" eaLnBrk="1" hangingPunct="1">
              <a:buFontTx/>
              <a:buNone/>
            </a:pPr>
            <a:r>
              <a:rPr lang="en-US" altLang="en-US" sz="2000">
                <a:solidFill>
                  <a:srgbClr val="107538"/>
                </a:solidFill>
              </a:rPr>
              <a:t>A page like this will come up.  You will have responses that relate to your search words.  </a:t>
            </a:r>
            <a:r>
              <a:rPr lang="en-US" altLang="en-US" sz="2000" b="1">
                <a:solidFill>
                  <a:srgbClr val="107538"/>
                </a:solidFill>
              </a:rPr>
              <a:t>The one you want is not always the first one!  </a:t>
            </a:r>
            <a:r>
              <a:rPr lang="en-US" altLang="en-US" sz="2000">
                <a:solidFill>
                  <a:srgbClr val="107538"/>
                </a:solidFill>
              </a:rPr>
              <a:t>For example, here you wanted election results forms, which is the 3</a:t>
            </a:r>
            <a:r>
              <a:rPr lang="en-US" altLang="en-US" sz="2000" baseline="30000">
                <a:solidFill>
                  <a:srgbClr val="107538"/>
                </a:solidFill>
              </a:rPr>
              <a:t>rd</a:t>
            </a:r>
            <a:r>
              <a:rPr lang="en-US" altLang="en-US" sz="2000">
                <a:solidFill>
                  <a:srgbClr val="107538"/>
                </a:solidFill>
              </a:rPr>
              <a:t> or 4</a:t>
            </a:r>
            <a:r>
              <a:rPr lang="en-US" altLang="en-US" sz="2000" baseline="30000">
                <a:solidFill>
                  <a:srgbClr val="107538"/>
                </a:solidFill>
              </a:rPr>
              <a:t>th</a:t>
            </a:r>
            <a:r>
              <a:rPr lang="en-US" altLang="en-US" sz="2000">
                <a:solidFill>
                  <a:srgbClr val="107538"/>
                </a:solidFill>
              </a:rPr>
              <a:t> response depending on if you are incorporated or not. You can search almost any combo of words. Being as specific as possible helps.</a:t>
            </a:r>
          </a:p>
        </p:txBody>
      </p:sp>
      <p:pic>
        <p:nvPicPr>
          <p:cNvPr id="24578" name="Picture 6" descr="A picture containing table&#10;&#10;Description automatically generated">
            <a:extLst>
              <a:ext uri="{FF2B5EF4-FFF2-40B4-BE49-F238E27FC236}">
                <a16:creationId xmlns:a16="http://schemas.microsoft.com/office/drawing/2014/main" id="{969517C4-0F49-9B40-1D44-18E31AEC2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504031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27222">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ECD13F4A-65C4-E995-6CCA-2C4648748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720850"/>
            <a:ext cx="532765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Content Placeholder 2">
            <a:extLst>
              <a:ext uri="{FF2B5EF4-FFF2-40B4-BE49-F238E27FC236}">
                <a16:creationId xmlns:a16="http://schemas.microsoft.com/office/drawing/2014/main" id="{1F9ED4B6-A4FE-3531-0B22-F26210B394FC}"/>
              </a:ext>
            </a:extLst>
          </p:cNvPr>
          <p:cNvSpPr>
            <a:spLocks noGrp="1" noChangeArrowheads="1"/>
          </p:cNvSpPr>
          <p:nvPr>
            <p:ph idx="1"/>
          </p:nvPr>
        </p:nvSpPr>
        <p:spPr>
          <a:xfrm>
            <a:off x="755650" y="620713"/>
            <a:ext cx="8229600" cy="647700"/>
          </a:xfrm>
        </p:spPr>
        <p:txBody>
          <a:bodyPr/>
          <a:lstStyle/>
          <a:p>
            <a:pPr marL="0" indent="0" eaLnBrk="1" hangingPunct="1">
              <a:buFontTx/>
              <a:buNone/>
            </a:pPr>
            <a:r>
              <a:rPr lang="en-US" altLang="en-US">
                <a:solidFill>
                  <a:srgbClr val="0061A8"/>
                </a:solidFill>
                <a:latin typeface="Copperplate" panose="02000504000000020004" pitchFamily="2" charset="77"/>
              </a:rPr>
              <a:t>Everything is on the “Home Page”!</a:t>
            </a:r>
          </a:p>
        </p:txBody>
      </p:sp>
      <p:sp>
        <p:nvSpPr>
          <p:cNvPr id="25603" name="TextBox 6">
            <a:extLst>
              <a:ext uri="{FF2B5EF4-FFF2-40B4-BE49-F238E27FC236}">
                <a16:creationId xmlns:a16="http://schemas.microsoft.com/office/drawing/2014/main" id="{686196CC-0FF3-81B3-9218-D38F15D5872F}"/>
              </a:ext>
            </a:extLst>
          </p:cNvPr>
          <p:cNvSpPr txBox="1">
            <a:spLocks noChangeArrowheads="1"/>
          </p:cNvSpPr>
          <p:nvPr/>
        </p:nvSpPr>
        <p:spPr bwMode="auto">
          <a:xfrm>
            <a:off x="6696075" y="1628775"/>
            <a:ext cx="24479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0070C0"/>
                </a:solidFill>
              </a:rPr>
              <a:t>When you scroll</a:t>
            </a:r>
          </a:p>
          <a:p>
            <a:pPr algn="ctr">
              <a:spcBef>
                <a:spcPct val="0"/>
              </a:spcBef>
              <a:buFontTx/>
              <a:buNone/>
            </a:pPr>
            <a:r>
              <a:rPr lang="en-US" altLang="en-US" sz="1600" b="1">
                <a:solidFill>
                  <a:srgbClr val="0070C0"/>
                </a:solidFill>
              </a:rPr>
              <a:t>Down on the home</a:t>
            </a:r>
          </a:p>
          <a:p>
            <a:pPr algn="ctr">
              <a:spcBef>
                <a:spcPct val="0"/>
              </a:spcBef>
              <a:buFontTx/>
              <a:buNone/>
            </a:pPr>
            <a:r>
              <a:rPr lang="en-US" altLang="en-US" sz="1600" b="1">
                <a:solidFill>
                  <a:srgbClr val="0070C0"/>
                </a:solidFill>
              </a:rPr>
              <a:t>Page, you will find</a:t>
            </a:r>
          </a:p>
          <a:p>
            <a:pPr algn="ctr">
              <a:spcBef>
                <a:spcPct val="0"/>
              </a:spcBef>
              <a:buFontTx/>
              <a:buNone/>
            </a:pPr>
            <a:r>
              <a:rPr lang="en-US" altLang="en-US" sz="1600" b="1">
                <a:solidFill>
                  <a:srgbClr val="0070C0"/>
                </a:solidFill>
              </a:rPr>
              <a:t>a link to our Facebook page….</a:t>
            </a:r>
          </a:p>
          <a:p>
            <a:pPr algn="ctr">
              <a:spcBef>
                <a:spcPct val="0"/>
              </a:spcBef>
              <a:buFontTx/>
              <a:buNone/>
            </a:pPr>
            <a:endParaRPr lang="en-US" altLang="en-US" sz="1600" b="1">
              <a:solidFill>
                <a:srgbClr val="0070C0"/>
              </a:solidFill>
            </a:endParaRPr>
          </a:p>
          <a:p>
            <a:pPr algn="ctr">
              <a:spcBef>
                <a:spcPct val="0"/>
              </a:spcBef>
              <a:buFontTx/>
              <a:buNone/>
            </a:pPr>
            <a:endParaRPr lang="en-US" altLang="en-US" sz="1600" b="1">
              <a:solidFill>
                <a:srgbClr val="0070C0"/>
              </a:solidFill>
            </a:endParaRPr>
          </a:p>
          <a:p>
            <a:pPr algn="ctr">
              <a:spcBef>
                <a:spcPct val="0"/>
              </a:spcBef>
              <a:buFontTx/>
              <a:buNone/>
            </a:pPr>
            <a:endParaRPr lang="en-US" altLang="en-US" sz="1600" b="1">
              <a:solidFill>
                <a:srgbClr val="0070C0"/>
              </a:solidFill>
            </a:endParaRPr>
          </a:p>
          <a:p>
            <a:pPr algn="ctr">
              <a:spcBef>
                <a:spcPct val="0"/>
              </a:spcBef>
              <a:buFontTx/>
              <a:buNone/>
            </a:pPr>
            <a:r>
              <a:rPr lang="en-US" altLang="en-US" sz="1600" b="1">
                <a:solidFill>
                  <a:srgbClr val="0070C0"/>
                </a:solidFill>
              </a:rPr>
              <a:t>Also, you will find the pages in the site by category, such as “News &amp; Announcements”</a:t>
            </a:r>
          </a:p>
        </p:txBody>
      </p:sp>
      <p:sp>
        <p:nvSpPr>
          <p:cNvPr id="25604" name="TextBox 7">
            <a:extLst>
              <a:ext uri="{FF2B5EF4-FFF2-40B4-BE49-F238E27FC236}">
                <a16:creationId xmlns:a16="http://schemas.microsoft.com/office/drawing/2014/main" id="{72F7898E-BF5C-A7A0-E147-7DF0C67351EC}"/>
              </a:ext>
            </a:extLst>
          </p:cNvPr>
          <p:cNvSpPr txBox="1">
            <a:spLocks noChangeArrowheads="1"/>
          </p:cNvSpPr>
          <p:nvPr/>
        </p:nvSpPr>
        <p:spPr bwMode="auto">
          <a:xfrm>
            <a:off x="107950" y="1268413"/>
            <a:ext cx="1439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0070C0"/>
                </a:solidFill>
              </a:rPr>
              <a:t>Scroll down from the top a bit to find access to all the pages we have!  There is so much information!</a:t>
            </a:r>
          </a:p>
        </p:txBody>
      </p:sp>
    </p:spTree>
  </p:cSld>
  <p:clrMapOvr>
    <a:masterClrMapping/>
  </p:clrMapOvr>
  <p:transition spd="slow" advClick="0" advTm="27341">
    <p:comb/>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23732</TotalTime>
  <Words>1395</Words>
  <Application>Microsoft Macintosh PowerPoint</Application>
  <PresentationFormat>On-screen Show (4:3)</PresentationFormat>
  <Paragraphs>117</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Arial Rounded MT Bold</vt:lpstr>
      <vt:lpstr>Bradley Hand</vt:lpstr>
      <vt:lpstr>Copperplate</vt:lpstr>
      <vt:lpstr>Chalkduster</vt:lpstr>
      <vt:lpstr>SignPainter-HouseScript</vt:lpstr>
      <vt:lpstr>Diseño predeterminado</vt:lpstr>
      <vt:lpstr>AVVA  WEBSITE</vt:lpstr>
      <vt:lpstr>Training Goals:</vt:lpstr>
      <vt:lpstr>What Can I Find There?</vt:lpstr>
      <vt:lpstr>PowerPoint Presentation</vt:lpstr>
      <vt:lpstr>Example:</vt:lpstr>
      <vt:lpstr>What if I can’t find it?</vt:lpstr>
      <vt:lpstr>PowerPoint Presentation</vt:lpstr>
      <vt:lpstr>PowerPoint Presentation</vt:lpstr>
      <vt:lpstr>PowerPoint Presentation</vt:lpstr>
      <vt:lpstr>PowerPoint Presentation</vt:lpstr>
      <vt:lpstr>PowerPoint Presentation</vt:lpstr>
      <vt:lpstr>EVERY PAGE HAS A MENU BAR: </vt:lpstr>
      <vt:lpstr>PowerPoint Presentation</vt:lpstr>
      <vt:lpstr>PowerPoint Presentation</vt:lpstr>
      <vt:lpstr>PowerPoint Presentation</vt:lpstr>
      <vt:lpstr>PowerPoint Presentation</vt:lpstr>
      <vt:lpstr>Now I have the form – What do I do with it?</vt:lpstr>
      <vt:lpstr>PowerPoint Presentation</vt:lpstr>
      <vt:lpstr>Now, what about the other resources?</vt:lpstr>
      <vt:lpstr>PowerPoint Presentation</vt:lpstr>
      <vt:lpstr>PowerPoint Presentation</vt:lpstr>
      <vt:lpstr>So, now you have some examples of the resources you can find in our website, and how they can work for you.</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Joanna Henshaw</cp:lastModifiedBy>
  <cp:revision>781</cp:revision>
  <dcterms:created xsi:type="dcterms:W3CDTF">2010-05-23T14:28:12Z</dcterms:created>
  <dcterms:modified xsi:type="dcterms:W3CDTF">2023-04-23T15:56:29Z</dcterms:modified>
</cp:coreProperties>
</file>