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ags/tag1.xml" ContentType="application/vnd.openxmlformats-officedocument.presentationml.tags+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9" r:id="rId5"/>
    <p:sldMasterId id="2147483680" r:id="rId6"/>
  </p:sldMasterIdLst>
  <p:notesMasterIdLst>
    <p:notesMasterId r:id="rId22"/>
  </p:notesMasterIdLst>
  <p:sldIdLst>
    <p:sldId id="3543" r:id="rId7"/>
    <p:sldId id="3440" r:id="rId8"/>
    <p:sldId id="552" r:id="rId9"/>
    <p:sldId id="1707" r:id="rId10"/>
    <p:sldId id="3541" r:id="rId11"/>
    <p:sldId id="3547" r:id="rId12"/>
    <p:sldId id="3554" r:id="rId13"/>
    <p:sldId id="3555" r:id="rId14"/>
    <p:sldId id="3549" r:id="rId15"/>
    <p:sldId id="3548" r:id="rId16"/>
    <p:sldId id="3433" r:id="rId17"/>
    <p:sldId id="3545" r:id="rId18"/>
    <p:sldId id="1056" r:id="rId19"/>
    <p:sldId id="3553" r:id="rId20"/>
    <p:sldId id="3410" r:id="rId21"/>
  </p:sldIdLst>
  <p:sldSz cx="12179300" cy="9134475" type="ledger"/>
  <p:notesSz cx="9144000" cy="6858000"/>
  <p:defaultTextStyle>
    <a:defPPr>
      <a:defRPr lang="en-US"/>
    </a:defPPr>
    <a:lvl1pPr marL="0" algn="l" defTabSz="1217889" rtl="0" eaLnBrk="1" latinLnBrk="0" hangingPunct="1">
      <a:defRPr sz="2397" kern="1200">
        <a:solidFill>
          <a:schemeClr val="tx1"/>
        </a:solidFill>
        <a:latin typeface="+mn-lt"/>
        <a:ea typeface="+mn-ea"/>
        <a:cs typeface="+mn-cs"/>
      </a:defRPr>
    </a:lvl1pPr>
    <a:lvl2pPr marL="608945" algn="l" defTabSz="1217889" rtl="0" eaLnBrk="1" latinLnBrk="0" hangingPunct="1">
      <a:defRPr sz="2397" kern="1200">
        <a:solidFill>
          <a:schemeClr val="tx1"/>
        </a:solidFill>
        <a:latin typeface="+mn-lt"/>
        <a:ea typeface="+mn-ea"/>
        <a:cs typeface="+mn-cs"/>
      </a:defRPr>
    </a:lvl2pPr>
    <a:lvl3pPr marL="1217889" algn="l" defTabSz="1217889" rtl="0" eaLnBrk="1" latinLnBrk="0" hangingPunct="1">
      <a:defRPr sz="2397" kern="1200">
        <a:solidFill>
          <a:schemeClr val="tx1"/>
        </a:solidFill>
        <a:latin typeface="+mn-lt"/>
        <a:ea typeface="+mn-ea"/>
        <a:cs typeface="+mn-cs"/>
      </a:defRPr>
    </a:lvl3pPr>
    <a:lvl4pPr marL="1826834" algn="l" defTabSz="1217889" rtl="0" eaLnBrk="1" latinLnBrk="0" hangingPunct="1">
      <a:defRPr sz="2397" kern="1200">
        <a:solidFill>
          <a:schemeClr val="tx1"/>
        </a:solidFill>
        <a:latin typeface="+mn-lt"/>
        <a:ea typeface="+mn-ea"/>
        <a:cs typeface="+mn-cs"/>
      </a:defRPr>
    </a:lvl4pPr>
    <a:lvl5pPr marL="2435779" algn="l" defTabSz="1217889" rtl="0" eaLnBrk="1" latinLnBrk="0" hangingPunct="1">
      <a:defRPr sz="2397" kern="1200">
        <a:solidFill>
          <a:schemeClr val="tx1"/>
        </a:solidFill>
        <a:latin typeface="+mn-lt"/>
        <a:ea typeface="+mn-ea"/>
        <a:cs typeface="+mn-cs"/>
      </a:defRPr>
    </a:lvl5pPr>
    <a:lvl6pPr marL="3044723" algn="l" defTabSz="1217889" rtl="0" eaLnBrk="1" latinLnBrk="0" hangingPunct="1">
      <a:defRPr sz="2397" kern="1200">
        <a:solidFill>
          <a:schemeClr val="tx1"/>
        </a:solidFill>
        <a:latin typeface="+mn-lt"/>
        <a:ea typeface="+mn-ea"/>
        <a:cs typeface="+mn-cs"/>
      </a:defRPr>
    </a:lvl6pPr>
    <a:lvl7pPr marL="3653668" algn="l" defTabSz="1217889" rtl="0" eaLnBrk="1" latinLnBrk="0" hangingPunct="1">
      <a:defRPr sz="2397" kern="1200">
        <a:solidFill>
          <a:schemeClr val="tx1"/>
        </a:solidFill>
        <a:latin typeface="+mn-lt"/>
        <a:ea typeface="+mn-ea"/>
        <a:cs typeface="+mn-cs"/>
      </a:defRPr>
    </a:lvl7pPr>
    <a:lvl8pPr marL="4262613" algn="l" defTabSz="1217889" rtl="0" eaLnBrk="1" latinLnBrk="0" hangingPunct="1">
      <a:defRPr sz="2397" kern="1200">
        <a:solidFill>
          <a:schemeClr val="tx1"/>
        </a:solidFill>
        <a:latin typeface="+mn-lt"/>
        <a:ea typeface="+mn-ea"/>
        <a:cs typeface="+mn-cs"/>
      </a:defRPr>
    </a:lvl8pPr>
    <a:lvl9pPr marL="4871557" algn="l" defTabSz="1217889" rtl="0" eaLnBrk="1" latinLnBrk="0" hangingPunct="1">
      <a:defRPr sz="2397"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timore, Danielle P. (VACO)" initials="LDP(" lastIdx="6"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66"/>
    <a:srgbClr val="003399"/>
    <a:srgbClr val="0033CC"/>
    <a:srgbClr val="6699FF"/>
    <a:srgbClr val="FFFF99"/>
    <a:srgbClr val="FF9933"/>
    <a:srgbClr val="FFE48F"/>
    <a:srgbClr val="FFFFCC"/>
    <a:srgbClr val="FFCC99"/>
    <a:srgbClr val="EBF4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195" autoAdjust="0"/>
    <p:restoredTop sz="94249" autoAdjust="0"/>
  </p:normalViewPr>
  <p:slideViewPr>
    <p:cSldViewPr snapToGrid="0">
      <p:cViewPr>
        <p:scale>
          <a:sx n="55" d="100"/>
          <a:sy n="55" d="100"/>
        </p:scale>
        <p:origin x="-1248" y="-16"/>
      </p:cViewPr>
      <p:guideLst>
        <p:guide orient="horz" pos="2877"/>
        <p:guide pos="3836"/>
      </p:guideLst>
    </p:cSldViewPr>
  </p:slideViewPr>
  <p:notesTextViewPr>
    <p:cViewPr>
      <p:scale>
        <a:sx n="1" d="1"/>
        <a:sy n="1" d="1"/>
      </p:scale>
      <p:origin x="0" y="0"/>
    </p:cViewPr>
  </p:notesTextViewPr>
  <p:sorterViewPr>
    <p:cViewPr>
      <p:scale>
        <a:sx n="190" d="100"/>
        <a:sy n="190" d="100"/>
      </p:scale>
      <p:origin x="0" y="-1823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7B5F6078-7DB9-47AF-8907-0C1DB49F50A4}" type="datetimeFigureOut">
              <a:rPr lang="en-US" smtClean="0"/>
              <a:t>8/27/2020</a:t>
            </a:fld>
            <a:endParaRPr lang="en-US" dirty="0"/>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46BA135B-8426-4E3B-AFA5-A8646C949FC4}" type="slidenum">
              <a:rPr lang="en-US" smtClean="0"/>
              <a:t>‹#›</a:t>
            </a:fld>
            <a:endParaRPr lang="en-US" dirty="0"/>
          </a:p>
        </p:txBody>
      </p:sp>
    </p:spTree>
    <p:extLst>
      <p:ext uri="{BB962C8B-B14F-4D97-AF65-F5344CB8AC3E}">
        <p14:creationId xmlns:p14="http://schemas.microsoft.com/office/powerpoint/2010/main" val="1061948440"/>
      </p:ext>
    </p:extLst>
  </p:cSld>
  <p:clrMap bg1="lt1" tx1="dk1" bg2="lt2" tx2="dk2" accent1="accent1" accent2="accent2" accent3="accent3" accent4="accent4" accent5="accent5" accent6="accent6" hlink="hlink" folHlink="folHlink"/>
  <p:notesStyle>
    <a:lvl1pPr marL="0" algn="l" defTabSz="1217889" rtl="0" eaLnBrk="1" latinLnBrk="0" hangingPunct="1">
      <a:defRPr sz="1598" kern="1200">
        <a:solidFill>
          <a:schemeClr val="tx1"/>
        </a:solidFill>
        <a:latin typeface="+mn-lt"/>
        <a:ea typeface="+mn-ea"/>
        <a:cs typeface="+mn-cs"/>
      </a:defRPr>
    </a:lvl1pPr>
    <a:lvl2pPr marL="608945" algn="l" defTabSz="1217889" rtl="0" eaLnBrk="1" latinLnBrk="0" hangingPunct="1">
      <a:defRPr sz="1598" kern="1200">
        <a:solidFill>
          <a:schemeClr val="tx1"/>
        </a:solidFill>
        <a:latin typeface="+mn-lt"/>
        <a:ea typeface="+mn-ea"/>
        <a:cs typeface="+mn-cs"/>
      </a:defRPr>
    </a:lvl2pPr>
    <a:lvl3pPr marL="1217889" algn="l" defTabSz="1217889" rtl="0" eaLnBrk="1" latinLnBrk="0" hangingPunct="1">
      <a:defRPr sz="1598" kern="1200">
        <a:solidFill>
          <a:schemeClr val="tx1"/>
        </a:solidFill>
        <a:latin typeface="+mn-lt"/>
        <a:ea typeface="+mn-ea"/>
        <a:cs typeface="+mn-cs"/>
      </a:defRPr>
    </a:lvl3pPr>
    <a:lvl4pPr marL="1826834" algn="l" defTabSz="1217889" rtl="0" eaLnBrk="1" latinLnBrk="0" hangingPunct="1">
      <a:defRPr sz="1598" kern="1200">
        <a:solidFill>
          <a:schemeClr val="tx1"/>
        </a:solidFill>
        <a:latin typeface="+mn-lt"/>
        <a:ea typeface="+mn-ea"/>
        <a:cs typeface="+mn-cs"/>
      </a:defRPr>
    </a:lvl4pPr>
    <a:lvl5pPr marL="2435779" algn="l" defTabSz="1217889" rtl="0" eaLnBrk="1" latinLnBrk="0" hangingPunct="1">
      <a:defRPr sz="1598" kern="1200">
        <a:solidFill>
          <a:schemeClr val="tx1"/>
        </a:solidFill>
        <a:latin typeface="+mn-lt"/>
        <a:ea typeface="+mn-ea"/>
        <a:cs typeface="+mn-cs"/>
      </a:defRPr>
    </a:lvl5pPr>
    <a:lvl6pPr marL="3044723" algn="l" defTabSz="1217889" rtl="0" eaLnBrk="1" latinLnBrk="0" hangingPunct="1">
      <a:defRPr sz="1598" kern="1200">
        <a:solidFill>
          <a:schemeClr val="tx1"/>
        </a:solidFill>
        <a:latin typeface="+mn-lt"/>
        <a:ea typeface="+mn-ea"/>
        <a:cs typeface="+mn-cs"/>
      </a:defRPr>
    </a:lvl6pPr>
    <a:lvl7pPr marL="3653668" algn="l" defTabSz="1217889" rtl="0" eaLnBrk="1" latinLnBrk="0" hangingPunct="1">
      <a:defRPr sz="1598" kern="1200">
        <a:solidFill>
          <a:schemeClr val="tx1"/>
        </a:solidFill>
        <a:latin typeface="+mn-lt"/>
        <a:ea typeface="+mn-ea"/>
        <a:cs typeface="+mn-cs"/>
      </a:defRPr>
    </a:lvl7pPr>
    <a:lvl8pPr marL="4262613" algn="l" defTabSz="1217889" rtl="0" eaLnBrk="1" latinLnBrk="0" hangingPunct="1">
      <a:defRPr sz="1598" kern="1200">
        <a:solidFill>
          <a:schemeClr val="tx1"/>
        </a:solidFill>
        <a:latin typeface="+mn-lt"/>
        <a:ea typeface="+mn-ea"/>
        <a:cs typeface="+mn-cs"/>
      </a:defRPr>
    </a:lvl8pPr>
    <a:lvl9pPr marL="4871557" algn="l" defTabSz="1217889" rtl="0" eaLnBrk="1" latinLnBrk="0" hangingPunct="1">
      <a:defRPr sz="159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xmlns="" id="{A0D35F60-58A7-4C62-B140-3E6F0FD9DB25}"/>
              </a:ext>
            </a:extLst>
          </p:cNvPr>
          <p:cNvSpPr>
            <a:spLocks noGrp="1" noRot="1" noChangeAspect="1" noTextEdit="1"/>
          </p:cNvSpPr>
          <p:nvPr>
            <p:ph type="sldImg"/>
          </p:nvPr>
        </p:nvSpPr>
        <p:spPr bwMode="auto">
          <a:xfrm>
            <a:off x="3028950" y="857250"/>
            <a:ext cx="3086100" cy="23145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xmlns="" id="{EF7F2357-914D-4D6A-99D2-8B44AF321B5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8132" name="Slide Number Placeholder 3">
            <a:extLst>
              <a:ext uri="{FF2B5EF4-FFF2-40B4-BE49-F238E27FC236}">
                <a16:creationId xmlns:a16="http://schemas.microsoft.com/office/drawing/2014/main" xmlns="" id="{8EED6E69-2ED8-460B-86D7-8873D882F2E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MS PGothic" panose="020B0600070205080204" pitchFamily="34" charset="-128"/>
              </a:defRPr>
            </a:lvl1pPr>
            <a:lvl2pPr marL="709613" indent="-273050">
              <a:defRPr>
                <a:solidFill>
                  <a:schemeClr val="tx1"/>
                </a:solidFill>
                <a:latin typeface="Arial" panose="020B0604020202020204" pitchFamily="34" charset="0"/>
                <a:ea typeface="MS PGothic" panose="020B0600070205080204" pitchFamily="34" charset="-128"/>
              </a:defRPr>
            </a:lvl2pPr>
            <a:lvl3pPr marL="1092200" indent="-217488">
              <a:defRPr>
                <a:solidFill>
                  <a:schemeClr val="tx1"/>
                </a:solidFill>
                <a:latin typeface="Arial" panose="020B0604020202020204" pitchFamily="34" charset="0"/>
                <a:ea typeface="MS PGothic" panose="020B0600070205080204" pitchFamily="34" charset="-128"/>
              </a:defRPr>
            </a:lvl3pPr>
            <a:lvl4pPr marL="1530350" indent="-217488">
              <a:defRPr>
                <a:solidFill>
                  <a:schemeClr val="tx1"/>
                </a:solidFill>
                <a:latin typeface="Arial" panose="020B0604020202020204" pitchFamily="34" charset="0"/>
                <a:ea typeface="MS PGothic" panose="020B0600070205080204" pitchFamily="34" charset="-128"/>
              </a:defRPr>
            </a:lvl4pPr>
            <a:lvl5pPr marL="1968500" indent="-217488">
              <a:defRPr>
                <a:solidFill>
                  <a:schemeClr val="tx1"/>
                </a:solidFill>
                <a:latin typeface="Arial" panose="020B0604020202020204" pitchFamily="34" charset="0"/>
                <a:ea typeface="MS PGothic" panose="020B0600070205080204" pitchFamily="34" charset="-128"/>
              </a:defRPr>
            </a:lvl5pPr>
            <a:lvl6pPr marL="2425700" indent="-217488"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882900" indent="-217488"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340100" indent="-217488"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797300" indent="-217488"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9774CB5E-1343-4B47-A539-5FEEC4BC0FC1}" type="slidenum">
              <a:rPr lang="en-US" altLang="en-US" smtClean="0"/>
              <a:pPr/>
              <a:t>1</a:t>
            </a:fld>
            <a:endParaRPr lang="en-US" altLang="en-US" dirty="0"/>
          </a:p>
        </p:txBody>
      </p:sp>
    </p:spTree>
    <p:extLst>
      <p:ext uri="{BB962C8B-B14F-4D97-AF65-F5344CB8AC3E}">
        <p14:creationId xmlns:p14="http://schemas.microsoft.com/office/powerpoint/2010/main" val="34814430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xmlns="" id="{B28F754A-EE48-4432-B0ED-2C94CE9B2277}"/>
              </a:ext>
            </a:extLst>
          </p:cNvPr>
          <p:cNvSpPr>
            <a:spLocks noGrp="1" noRot="1" noChangeAspect="1" noTextEdit="1"/>
          </p:cNvSpPr>
          <p:nvPr>
            <p:ph type="sldImg"/>
          </p:nvPr>
        </p:nvSpPr>
        <p:spPr bwMode="auto">
          <a:xfrm>
            <a:off x="3028950" y="857250"/>
            <a:ext cx="3086100" cy="23145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xmlns="" id="{3B41DC39-D60E-440D-A73C-77675A621D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1217889"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Over 300 front-line clinical and support staff have been hired/selected</a:t>
            </a:r>
          </a:p>
          <a:p>
            <a:endParaRPr lang="en-US" altLang="en-US" dirty="0"/>
          </a:p>
        </p:txBody>
      </p:sp>
      <p:sp>
        <p:nvSpPr>
          <p:cNvPr id="50180" name="Slide Number Placeholder 3">
            <a:extLst>
              <a:ext uri="{FF2B5EF4-FFF2-40B4-BE49-F238E27FC236}">
                <a16:creationId xmlns:a16="http://schemas.microsoft.com/office/drawing/2014/main" xmlns="" id="{D6F2D0E2-7F5E-4B08-9425-D1F128B50A1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MS PGothic" panose="020B0600070205080204" pitchFamily="34" charset="-128"/>
              </a:defRPr>
            </a:lvl1pPr>
            <a:lvl2pPr marL="709613" indent="-273050">
              <a:defRPr>
                <a:solidFill>
                  <a:schemeClr val="tx1"/>
                </a:solidFill>
                <a:latin typeface="Arial" panose="020B0604020202020204" pitchFamily="34" charset="0"/>
                <a:ea typeface="MS PGothic" panose="020B0600070205080204" pitchFamily="34" charset="-128"/>
              </a:defRPr>
            </a:lvl2pPr>
            <a:lvl3pPr marL="1092200" indent="-217488">
              <a:defRPr>
                <a:solidFill>
                  <a:schemeClr val="tx1"/>
                </a:solidFill>
                <a:latin typeface="Arial" panose="020B0604020202020204" pitchFamily="34" charset="0"/>
                <a:ea typeface="MS PGothic" panose="020B0600070205080204" pitchFamily="34" charset="-128"/>
              </a:defRPr>
            </a:lvl3pPr>
            <a:lvl4pPr marL="1530350" indent="-217488">
              <a:defRPr>
                <a:solidFill>
                  <a:schemeClr val="tx1"/>
                </a:solidFill>
                <a:latin typeface="Arial" panose="020B0604020202020204" pitchFamily="34" charset="0"/>
                <a:ea typeface="MS PGothic" panose="020B0600070205080204" pitchFamily="34" charset="-128"/>
              </a:defRPr>
            </a:lvl4pPr>
            <a:lvl5pPr marL="1968500" indent="-217488">
              <a:defRPr>
                <a:solidFill>
                  <a:schemeClr val="tx1"/>
                </a:solidFill>
                <a:latin typeface="Arial" panose="020B0604020202020204" pitchFamily="34" charset="0"/>
                <a:ea typeface="MS PGothic" panose="020B0600070205080204" pitchFamily="34" charset="-128"/>
              </a:defRPr>
            </a:lvl5pPr>
            <a:lvl6pPr marL="2425700" indent="-217488"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882900" indent="-217488"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340100" indent="-217488"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797300" indent="-217488"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089DB347-4DB6-4517-957D-9F211B5081EC}" type="slidenum">
              <a:rPr lang="en-US" altLang="en-US" smtClean="0"/>
              <a:pPr/>
              <a:t>13</a:t>
            </a:fld>
            <a:endParaRPr lang="en-US" altLang="en-US" dirty="0"/>
          </a:p>
        </p:txBody>
      </p:sp>
    </p:spTree>
    <p:extLst>
      <p:ext uri="{BB962C8B-B14F-4D97-AF65-F5344CB8AC3E}">
        <p14:creationId xmlns:p14="http://schemas.microsoft.com/office/powerpoint/2010/main" val="7997424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xmlns="" id="{B28F754A-EE48-4432-B0ED-2C94CE9B2277}"/>
              </a:ext>
            </a:extLst>
          </p:cNvPr>
          <p:cNvSpPr>
            <a:spLocks noGrp="1" noRot="1" noChangeAspect="1" noTextEdit="1"/>
          </p:cNvSpPr>
          <p:nvPr>
            <p:ph type="sldImg"/>
          </p:nvPr>
        </p:nvSpPr>
        <p:spPr bwMode="auto">
          <a:xfrm>
            <a:off x="3028950" y="857250"/>
            <a:ext cx="3086100" cy="23145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xmlns="" id="{3B41DC39-D60E-440D-A73C-77675A621D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50180" name="Slide Number Placeholder 3">
            <a:extLst>
              <a:ext uri="{FF2B5EF4-FFF2-40B4-BE49-F238E27FC236}">
                <a16:creationId xmlns:a16="http://schemas.microsoft.com/office/drawing/2014/main" xmlns="" id="{D6F2D0E2-7F5E-4B08-9425-D1F128B50A1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MS PGothic" panose="020B0600070205080204" pitchFamily="34" charset="-128"/>
              </a:defRPr>
            </a:lvl1pPr>
            <a:lvl2pPr marL="709613" indent="-273050">
              <a:defRPr>
                <a:solidFill>
                  <a:schemeClr val="tx1"/>
                </a:solidFill>
                <a:latin typeface="Arial" panose="020B0604020202020204" pitchFamily="34" charset="0"/>
                <a:ea typeface="MS PGothic" panose="020B0600070205080204" pitchFamily="34" charset="-128"/>
              </a:defRPr>
            </a:lvl2pPr>
            <a:lvl3pPr marL="1092200" indent="-217488">
              <a:defRPr>
                <a:solidFill>
                  <a:schemeClr val="tx1"/>
                </a:solidFill>
                <a:latin typeface="Arial" panose="020B0604020202020204" pitchFamily="34" charset="0"/>
                <a:ea typeface="MS PGothic" panose="020B0600070205080204" pitchFamily="34" charset="-128"/>
              </a:defRPr>
            </a:lvl3pPr>
            <a:lvl4pPr marL="1530350" indent="-217488">
              <a:defRPr>
                <a:solidFill>
                  <a:schemeClr val="tx1"/>
                </a:solidFill>
                <a:latin typeface="Arial" panose="020B0604020202020204" pitchFamily="34" charset="0"/>
                <a:ea typeface="MS PGothic" panose="020B0600070205080204" pitchFamily="34" charset="-128"/>
              </a:defRPr>
            </a:lvl4pPr>
            <a:lvl5pPr marL="1968500" indent="-217488">
              <a:defRPr>
                <a:solidFill>
                  <a:schemeClr val="tx1"/>
                </a:solidFill>
                <a:latin typeface="Arial" panose="020B0604020202020204" pitchFamily="34" charset="0"/>
                <a:ea typeface="MS PGothic" panose="020B0600070205080204" pitchFamily="34" charset="-128"/>
              </a:defRPr>
            </a:lvl5pPr>
            <a:lvl6pPr marL="2425700" indent="-217488"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882900" indent="-217488"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340100" indent="-217488"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797300" indent="-217488"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089DB347-4DB6-4517-957D-9F211B5081EC}" type="slidenum">
              <a:rPr lang="en-US" altLang="en-US" smtClean="0"/>
              <a:pPr/>
              <a:t>14</a:t>
            </a:fld>
            <a:endParaRPr lang="en-US" altLang="en-US" dirty="0"/>
          </a:p>
        </p:txBody>
      </p:sp>
    </p:spTree>
    <p:extLst>
      <p:ext uri="{BB962C8B-B14F-4D97-AF65-F5344CB8AC3E}">
        <p14:creationId xmlns:p14="http://schemas.microsoft.com/office/powerpoint/2010/main" val="34739478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28950" y="857250"/>
            <a:ext cx="3086100" cy="2314575"/>
          </a:xfrm>
        </p:spPr>
      </p:sp>
      <p:sp>
        <p:nvSpPr>
          <p:cNvPr id="3" name="Notes Placeholder 2"/>
          <p:cNvSpPr>
            <a:spLocks noGrp="1"/>
          </p:cNvSpPr>
          <p:nvPr>
            <p:ph type="body" idx="1"/>
          </p:nvPr>
        </p:nvSpPr>
        <p:spPr/>
        <p:txBody>
          <a:bodyPr/>
          <a:lstStyle/>
          <a:p>
            <a:pPr marL="0" marR="0" lvl="0" indent="0" algn="l" defTabSz="1217889" rtl="0" eaLnBrk="1" fontAlgn="auto" latinLnBrk="0" hangingPunct="1">
              <a:lnSpc>
                <a:spcPct val="100000"/>
              </a:lnSpc>
              <a:spcBef>
                <a:spcPts val="0"/>
              </a:spcBef>
              <a:spcAft>
                <a:spcPts val="0"/>
              </a:spcAft>
              <a:buClrTx/>
              <a:buSzTx/>
              <a:buFontTx/>
              <a:buNone/>
              <a:tabLst/>
              <a:defRPr/>
            </a:pPr>
            <a:r>
              <a:rPr lang="en-US" sz="1598" kern="1200" dirty="0">
                <a:solidFill>
                  <a:schemeClr val="tx1"/>
                </a:solidFill>
                <a:effectLst/>
                <a:latin typeface="+mn-lt"/>
                <a:ea typeface="+mn-ea"/>
                <a:cs typeface="+mn-cs"/>
              </a:rPr>
              <a:t>There are 81 hired as of Aug 19 update.  There are 4 more selected and 9 in process (these are all Phase 2 hires)</a:t>
            </a:r>
          </a:p>
          <a:p>
            <a:endParaRPr lang="en-US" dirty="0"/>
          </a:p>
        </p:txBody>
      </p:sp>
      <p:sp>
        <p:nvSpPr>
          <p:cNvPr id="4" name="Slide Number Placeholder 3"/>
          <p:cNvSpPr>
            <a:spLocks noGrp="1"/>
          </p:cNvSpPr>
          <p:nvPr>
            <p:ph type="sldNum" sz="quarter" idx="5"/>
          </p:nvPr>
        </p:nvSpPr>
        <p:spPr/>
        <p:txBody>
          <a:bodyPr/>
          <a:lstStyle/>
          <a:p>
            <a:pPr>
              <a:defRPr/>
            </a:pPr>
            <a:fld id="{7AFC7D62-2FB1-4EBC-B68E-CD352FA3D04B}" type="slidenum">
              <a:rPr lang="en-US" smtClean="0"/>
              <a:pPr>
                <a:defRPr/>
              </a:pPr>
              <a:t>15</a:t>
            </a:fld>
            <a:endParaRPr lang="en-US" dirty="0"/>
          </a:p>
        </p:txBody>
      </p:sp>
    </p:spTree>
    <p:extLst>
      <p:ext uri="{BB962C8B-B14F-4D97-AF65-F5344CB8AC3E}">
        <p14:creationId xmlns:p14="http://schemas.microsoft.com/office/powerpoint/2010/main" val="4062739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28950" y="857250"/>
            <a:ext cx="3086100" cy="2314575"/>
          </a:xfrm>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200" dirty="0"/>
              <a:t>Launched to initiate Phase 2 of the staffing plan and fill all 743 additional staff within the next 90 days – 8/3 </a:t>
            </a:r>
          </a:p>
          <a:p>
            <a:pPr marL="171450" indent="-171450">
              <a:buFont typeface="Arial" panose="020B0604020202020204" pitchFamily="34" charset="0"/>
              <a:buChar char="•"/>
            </a:pPr>
            <a:r>
              <a:rPr lang="en-US" sz="1200" dirty="0"/>
              <a:t>New Caregivers code activated in HR SMART System – 8/7 </a:t>
            </a:r>
          </a:p>
          <a:p>
            <a:pPr marL="285750" indent="-285750">
              <a:spcAft>
                <a:spcPts val="600"/>
              </a:spcAft>
              <a:buFont typeface="Arial" panose="020B0604020202020204" pitchFamily="34" charset="0"/>
              <a:buChar char="•"/>
              <a:defRPr/>
            </a:pPr>
            <a:r>
              <a:rPr lang="en-US" sz="1200" dirty="0"/>
              <a:t>Conducted final Tabletop Exercises – these have been used to refine business processes – 8/4 </a:t>
            </a:r>
          </a:p>
          <a:p>
            <a:pPr marL="285750" indent="-285750">
              <a:spcAft>
                <a:spcPts val="600"/>
              </a:spcAft>
              <a:buFont typeface="Arial" panose="020B0604020202020204" pitchFamily="34" charset="0"/>
              <a:buChar char="•"/>
              <a:defRPr/>
            </a:pPr>
            <a:r>
              <a:rPr lang="en-US" sz="1200" dirty="0"/>
              <a:t>Completed all Standard Operating Procedures (SOPs), templates across different functions, and directive for the training in August and September – 8/13</a:t>
            </a:r>
          </a:p>
          <a:p>
            <a:pPr marL="285750" indent="-285750">
              <a:spcAft>
                <a:spcPts val="600"/>
              </a:spcAft>
              <a:buFont typeface="Arial" panose="020B0604020202020204" pitchFamily="34" charset="0"/>
              <a:buChar char="•"/>
              <a:defRPr/>
            </a:pPr>
            <a:r>
              <a:rPr lang="en-US" sz="1200" dirty="0"/>
              <a:t>FVAI Training Modules Recording Completed 8/14</a:t>
            </a:r>
          </a:p>
          <a:p>
            <a:pPr marL="285750" indent="-285750">
              <a:spcAft>
                <a:spcPts val="300"/>
              </a:spcAft>
            </a:pPr>
            <a:endParaRPr lang="en-US" sz="1200" dirty="0">
              <a:solidFill>
                <a:srgbClr val="000000"/>
              </a:solidFill>
            </a:endParaRPr>
          </a:p>
          <a:p>
            <a:pPr marL="285750" indent="-285750">
              <a:spcAft>
                <a:spcPts val="300"/>
              </a:spcAft>
            </a:pPr>
            <a:r>
              <a:rPr lang="en-US" sz="1200" dirty="0">
                <a:solidFill>
                  <a:srgbClr val="000000"/>
                </a:solidFill>
              </a:rPr>
              <a:t>Kicked off Appeals Consortium Workgroup which will meet monthly to share lessons learned, review best practices and identify process concerns for rapid remediation – 8/12 </a:t>
            </a:r>
          </a:p>
          <a:p>
            <a:pPr marL="285750" indent="-285750"/>
            <a:r>
              <a:rPr lang="en-US" sz="1200" dirty="0">
                <a:solidFill>
                  <a:srgbClr val="000000"/>
                </a:solidFill>
              </a:rPr>
              <a:t>Finalized plan for conducting legacy reassessments and collected VISN Lead plans for expediting processing of legacy applications – 8/14 </a:t>
            </a:r>
          </a:p>
          <a:p>
            <a:pPr marL="285750" indent="-285750"/>
            <a:endParaRPr lang="en-US" sz="1200" dirty="0">
              <a:solidFill>
                <a:srgbClr val="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mn-lt"/>
                <a:ea typeface="+mn-ea"/>
                <a:cs typeface="Arial" panose="020B0604020202020204" pitchFamily="34" charset="0"/>
              </a:rPr>
              <a:t>New PCAFC Stipend and Eligibility FAQs completed shared on website</a:t>
            </a:r>
          </a:p>
          <a:p>
            <a:pPr marL="0" indent="0">
              <a:buNone/>
            </a:pPr>
            <a:endParaRPr lang="en-US" sz="1200" dirty="0"/>
          </a:p>
          <a:p>
            <a:pPr marL="0" indent="0">
              <a:buNone/>
            </a:pPr>
            <a:r>
              <a:rPr lang="en-US" sz="1200" b="0" dirty="0"/>
              <a:t>Launched Caregiver Suicide Prevention Toolkit.  Provide training to field. Alert field and external partners of the toolkit.</a:t>
            </a:r>
          </a:p>
          <a:p>
            <a:pPr marL="0" indent="0">
              <a:buNone/>
            </a:pPr>
            <a:endParaRPr lang="en-US" sz="1200" b="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mn-lt"/>
                <a:ea typeface="+mn-ea"/>
                <a:cs typeface="Arial" panose="020B0604020202020204" pitchFamily="34" charset="0"/>
              </a:rPr>
              <a:t>COVID-19 Caregiver tips  developed and shared on website, listserv, social media, email blast to field and others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mn-lt"/>
                <a:ea typeface="+mn-ea"/>
                <a:cs typeface="Arial" panose="020B0604020202020204" pitchFamily="34" charset="0"/>
              </a:rPr>
              <a:t>C</a:t>
            </a:r>
            <a:r>
              <a:rPr lang="en-US" sz="1200" b="0" i="0" u="none" strike="noStrike" kern="1200" dirty="0">
                <a:solidFill>
                  <a:schemeClr val="tx1"/>
                </a:solidFill>
                <a:effectLst/>
                <a:latin typeface="+mn-lt"/>
                <a:ea typeface="+mn-ea"/>
                <a:cs typeface="+mn-cs"/>
              </a:rPr>
              <a:t>collaborated with the Office of Rural Health (ORH to development video series to educate and aid Veteran caregivers, caring for a loved one with dementia.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mn-lt"/>
              <a:ea typeface="+mn-ea"/>
              <a:cs typeface="Arial" panose="020B0604020202020204" pitchFamily="34" charset="0"/>
            </a:endParaRPr>
          </a:p>
          <a:p>
            <a:pPr marL="0" indent="0">
              <a:buNone/>
            </a:pPr>
            <a:endParaRPr lang="en-US" sz="1200" dirty="0"/>
          </a:p>
          <a:p>
            <a:endParaRPr lang="en-US" dirty="0"/>
          </a:p>
        </p:txBody>
      </p:sp>
      <p:sp>
        <p:nvSpPr>
          <p:cNvPr id="4" name="Slide Number Placeholder 3"/>
          <p:cNvSpPr>
            <a:spLocks noGrp="1"/>
          </p:cNvSpPr>
          <p:nvPr>
            <p:ph type="sldNum" sz="quarter" idx="5"/>
          </p:nvPr>
        </p:nvSpPr>
        <p:spPr/>
        <p:txBody>
          <a:bodyPr/>
          <a:lstStyle/>
          <a:p>
            <a:fld id="{5CB7DCEF-D5F6-44BC-A75B-86D085BA7346}" type="slidenum">
              <a:rPr lang="en-US" smtClean="0"/>
              <a:t>2</a:t>
            </a:fld>
            <a:endParaRPr lang="en-US" dirty="0"/>
          </a:p>
        </p:txBody>
      </p:sp>
    </p:spTree>
    <p:extLst>
      <p:ext uri="{BB962C8B-B14F-4D97-AF65-F5344CB8AC3E}">
        <p14:creationId xmlns:p14="http://schemas.microsoft.com/office/powerpoint/2010/main" val="16017134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0" u="none" dirty="0">
              <a:solidFill>
                <a:schemeClr val="tx1"/>
              </a:solidFill>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8B6F95-4388-4957-8BC7-12164AE2C7B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293365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Tracking NO Critical Errors</a:t>
            </a:r>
          </a:p>
          <a:p>
            <a:endParaRPr lang="en-US" dirty="0"/>
          </a:p>
          <a:p>
            <a:pPr marL="0" marR="0">
              <a:lnSpc>
                <a:spcPct val="107000"/>
              </a:lnSpc>
              <a:spcBef>
                <a:spcPts val="0"/>
              </a:spcBef>
              <a:spcAft>
                <a:spcPts val="800"/>
              </a:spcAft>
            </a:pPr>
            <a:r>
              <a:rPr lang="en-US" sz="1000" dirty="0">
                <a:effectLst/>
                <a:latin typeface="Arial" panose="020B0604020202020204" pitchFamily="34" charset="0"/>
                <a:ea typeface="Times New Roman" panose="02020603050405020304" pitchFamily="18" charset="0"/>
                <a:cs typeface="Arial" panose="020B0604020202020204" pitchFamily="34" charset="0"/>
              </a:rPr>
              <a:t>Section 162 details high-level capabilities of CARMA to ensure it “</a:t>
            </a:r>
            <a:r>
              <a:rPr lang="en-US" sz="10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fully supports the Program and allows for data assessment and comprehensive monitoring of the Program”</a:t>
            </a:r>
            <a:r>
              <a:rPr lang="en-US" sz="1000" dirty="0">
                <a:effectLst/>
                <a:latin typeface="Arial" panose="020B0604020202020204" pitchFamily="34" charset="0"/>
                <a:ea typeface="Times New Roman" panose="02020603050405020304" pitchFamily="18" charset="0"/>
                <a:cs typeface="Arial" panose="020B0604020202020204" pitchFamily="34" charset="0"/>
              </a:rPr>
              <a:t>: </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457200" marR="0">
              <a:lnSpc>
                <a:spcPct val="107000"/>
              </a:lnSpc>
              <a:spcBef>
                <a:spcPts val="0"/>
              </a:spcBef>
              <a:spcAft>
                <a:spcPts val="800"/>
              </a:spcAft>
            </a:pPr>
            <a:r>
              <a:rPr lang="en-US" sz="1000" dirty="0">
                <a:effectLst/>
                <a:latin typeface="Consolas" panose="020B0609020204030204" pitchFamily="49" charset="0"/>
                <a:ea typeface="Times New Roman" panose="02020603050405020304" pitchFamily="18" charset="0"/>
                <a:cs typeface="Arial" panose="020B0604020202020204" pitchFamily="34" charset="0"/>
              </a:rPr>
              <a:t>(A) The ability to easily retrieve data that will allow all aspects of the Program (at the medical center and aggregate levels) and the workload trends for the Program to be assessed and comprehensively </a:t>
            </a:r>
            <a:r>
              <a:rPr lang="en-US" sz="1000" u="sng" dirty="0">
                <a:effectLst/>
                <a:latin typeface="Consolas" panose="020B0609020204030204" pitchFamily="49" charset="0"/>
                <a:ea typeface="Times New Roman" panose="02020603050405020304" pitchFamily="18" charset="0"/>
                <a:cs typeface="Arial" panose="020B0604020202020204" pitchFamily="34" charset="0"/>
              </a:rPr>
              <a:t>monitored</a:t>
            </a:r>
            <a:r>
              <a:rPr lang="en-US" sz="1000" dirty="0">
                <a:effectLst/>
                <a:latin typeface="Consolas" panose="020B0609020204030204" pitchFamily="49" charset="0"/>
                <a:ea typeface="Times New Roman" panose="02020603050405020304" pitchFamily="18" charset="0"/>
                <a:cs typeface="Arial" panose="020B0604020202020204" pitchFamily="34" charset="0"/>
              </a:rPr>
              <a:t>.</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457200" marR="0">
              <a:lnSpc>
                <a:spcPct val="107000"/>
              </a:lnSpc>
              <a:spcBef>
                <a:spcPts val="0"/>
              </a:spcBef>
              <a:spcAft>
                <a:spcPts val="800"/>
              </a:spcAft>
            </a:pPr>
            <a:r>
              <a:rPr lang="en-US" sz="1000" dirty="0">
                <a:effectLst/>
                <a:latin typeface="Consolas" panose="020B0609020204030204" pitchFamily="49" charset="0"/>
                <a:ea typeface="Times New Roman" panose="02020603050405020304" pitchFamily="18" charset="0"/>
                <a:cs typeface="Arial" panose="020B0604020202020204" pitchFamily="34" charset="0"/>
              </a:rPr>
              <a:t>(B) The ability to </a:t>
            </a:r>
            <a:r>
              <a:rPr lang="en-US" sz="1000" u="sng" dirty="0">
                <a:effectLst/>
                <a:latin typeface="Consolas" panose="020B0609020204030204" pitchFamily="49" charset="0"/>
                <a:ea typeface="Times New Roman" panose="02020603050405020304" pitchFamily="18" charset="0"/>
                <a:cs typeface="Arial" panose="020B0604020202020204" pitchFamily="34" charset="0"/>
              </a:rPr>
              <a:t>manage</a:t>
            </a:r>
            <a:r>
              <a:rPr lang="en-US" sz="1000" dirty="0">
                <a:effectLst/>
                <a:latin typeface="Consolas" panose="020B0609020204030204" pitchFamily="49" charset="0"/>
                <a:ea typeface="Times New Roman" panose="02020603050405020304" pitchFamily="18" charset="0"/>
                <a:cs typeface="Arial" panose="020B0604020202020204" pitchFamily="34" charset="0"/>
              </a:rPr>
              <a:t> data with respect to a number of caregivers that is more than the number of caregivers that the Secretary expects to apply for the Program.</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457200" marR="0">
              <a:lnSpc>
                <a:spcPct val="107000"/>
              </a:lnSpc>
              <a:spcBef>
                <a:spcPts val="0"/>
              </a:spcBef>
              <a:spcAft>
                <a:spcPts val="800"/>
              </a:spcAft>
            </a:pPr>
            <a:r>
              <a:rPr lang="en-US" sz="1000" dirty="0">
                <a:effectLst/>
                <a:latin typeface="Consolas" panose="020B0609020204030204" pitchFamily="49" charset="0"/>
                <a:ea typeface="Times New Roman" panose="02020603050405020304" pitchFamily="18" charset="0"/>
                <a:cs typeface="Arial" panose="020B0604020202020204" pitchFamily="34" charset="0"/>
              </a:rPr>
              <a:t>(C) The ability to </a:t>
            </a:r>
            <a:r>
              <a:rPr lang="en-US" sz="1000" u="sng" dirty="0">
                <a:effectLst/>
                <a:latin typeface="Consolas" panose="020B0609020204030204" pitchFamily="49" charset="0"/>
                <a:ea typeface="Times New Roman" panose="02020603050405020304" pitchFamily="18" charset="0"/>
                <a:cs typeface="Arial" panose="020B0604020202020204" pitchFamily="34" charset="0"/>
              </a:rPr>
              <a:t>integrate</a:t>
            </a:r>
            <a:r>
              <a:rPr lang="en-US" sz="1000" dirty="0">
                <a:effectLst/>
                <a:latin typeface="Consolas" panose="020B0609020204030204" pitchFamily="49" charset="0"/>
                <a:ea typeface="Times New Roman" panose="02020603050405020304" pitchFamily="18" charset="0"/>
                <a:cs typeface="Arial" panose="020B0604020202020204" pitchFamily="34" charset="0"/>
              </a:rPr>
              <a:t> the system with other relevant information technology systems of the Veterans Health Administration.</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sz="quarter" idx="5"/>
          </p:nvPr>
        </p:nvSpPr>
        <p:spPr/>
        <p:txBody>
          <a:bodyPr/>
          <a:lstStyle/>
          <a:p>
            <a:fld id="{E0993211-9687-4903-974D-92396C018386}" type="slidenum">
              <a:rPr lang="en-US" smtClean="0"/>
              <a:t>4</a:t>
            </a:fld>
            <a:endParaRPr lang="en-US" dirty="0"/>
          </a:p>
        </p:txBody>
      </p:sp>
    </p:spTree>
    <p:extLst>
      <p:ext uri="{BB962C8B-B14F-4D97-AF65-F5344CB8AC3E}">
        <p14:creationId xmlns:p14="http://schemas.microsoft.com/office/powerpoint/2010/main" val="29158834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xmlns="" id="{B28F754A-EE48-4432-B0ED-2C94CE9B2277}"/>
              </a:ext>
            </a:extLst>
          </p:cNvPr>
          <p:cNvSpPr>
            <a:spLocks noGrp="1" noRot="1" noChangeAspect="1" noTextEdit="1"/>
          </p:cNvSpPr>
          <p:nvPr>
            <p:ph type="sldImg"/>
          </p:nvPr>
        </p:nvSpPr>
        <p:spPr bwMode="auto">
          <a:xfrm>
            <a:off x="3028950" y="857250"/>
            <a:ext cx="3086100" cy="23145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xmlns="" id="{3B41DC39-D60E-440D-A73C-77675A621D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50180" name="Slide Number Placeholder 3">
            <a:extLst>
              <a:ext uri="{FF2B5EF4-FFF2-40B4-BE49-F238E27FC236}">
                <a16:creationId xmlns:a16="http://schemas.microsoft.com/office/drawing/2014/main" xmlns="" id="{D6F2D0E2-7F5E-4B08-9425-D1F128B50A1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MS PGothic" panose="020B0600070205080204" pitchFamily="34" charset="-128"/>
              </a:defRPr>
            </a:lvl1pPr>
            <a:lvl2pPr marL="709613" indent="-273050">
              <a:defRPr>
                <a:solidFill>
                  <a:schemeClr val="tx1"/>
                </a:solidFill>
                <a:latin typeface="Arial" panose="020B0604020202020204" pitchFamily="34" charset="0"/>
                <a:ea typeface="MS PGothic" panose="020B0600070205080204" pitchFamily="34" charset="-128"/>
              </a:defRPr>
            </a:lvl2pPr>
            <a:lvl3pPr marL="1092200" indent="-217488">
              <a:defRPr>
                <a:solidFill>
                  <a:schemeClr val="tx1"/>
                </a:solidFill>
                <a:latin typeface="Arial" panose="020B0604020202020204" pitchFamily="34" charset="0"/>
                <a:ea typeface="MS PGothic" panose="020B0600070205080204" pitchFamily="34" charset="-128"/>
              </a:defRPr>
            </a:lvl3pPr>
            <a:lvl4pPr marL="1530350" indent="-217488">
              <a:defRPr>
                <a:solidFill>
                  <a:schemeClr val="tx1"/>
                </a:solidFill>
                <a:latin typeface="Arial" panose="020B0604020202020204" pitchFamily="34" charset="0"/>
                <a:ea typeface="MS PGothic" panose="020B0600070205080204" pitchFamily="34" charset="-128"/>
              </a:defRPr>
            </a:lvl4pPr>
            <a:lvl5pPr marL="1968500" indent="-217488">
              <a:defRPr>
                <a:solidFill>
                  <a:schemeClr val="tx1"/>
                </a:solidFill>
                <a:latin typeface="Arial" panose="020B0604020202020204" pitchFamily="34" charset="0"/>
                <a:ea typeface="MS PGothic" panose="020B0600070205080204" pitchFamily="34" charset="-128"/>
              </a:defRPr>
            </a:lvl5pPr>
            <a:lvl6pPr marL="2425700" indent="-217488"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882900" indent="-217488"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340100" indent="-217488"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797300" indent="-217488"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089DB347-4DB6-4517-957D-9F211B5081EC}" type="slidenum">
              <a:rPr lang="en-US" altLang="en-US" smtClean="0"/>
              <a:pPr/>
              <a:t>7</a:t>
            </a:fld>
            <a:endParaRPr lang="en-US" altLang="en-US" dirty="0"/>
          </a:p>
        </p:txBody>
      </p:sp>
    </p:spTree>
    <p:extLst>
      <p:ext uri="{BB962C8B-B14F-4D97-AF65-F5344CB8AC3E}">
        <p14:creationId xmlns:p14="http://schemas.microsoft.com/office/powerpoint/2010/main" val="7997424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28950" y="857250"/>
            <a:ext cx="3086100" cy="2314575"/>
          </a:xfrm>
        </p:spPr>
      </p:sp>
      <p:sp>
        <p:nvSpPr>
          <p:cNvPr id="3" name="Notes Placeholder 2"/>
          <p:cNvSpPr>
            <a:spLocks noGrp="1"/>
          </p:cNvSpPr>
          <p:nvPr>
            <p:ph type="body" idx="1"/>
          </p:nvPr>
        </p:nvSpPr>
        <p:spPr/>
        <p:txBody>
          <a:bodyPr/>
          <a:lstStyle/>
          <a:p>
            <a:pPr fontAlgn="t"/>
            <a:endParaRPr lang="en-US" dirty="0"/>
          </a:p>
        </p:txBody>
      </p:sp>
      <p:sp>
        <p:nvSpPr>
          <p:cNvPr id="4" name="Slide Number Placeholder 3"/>
          <p:cNvSpPr>
            <a:spLocks noGrp="1"/>
          </p:cNvSpPr>
          <p:nvPr>
            <p:ph type="sldNum" sz="quarter" idx="5"/>
          </p:nvPr>
        </p:nvSpPr>
        <p:spPr/>
        <p:txBody>
          <a:bodyPr/>
          <a:lstStyle/>
          <a:p>
            <a:fld id="{46BA135B-8426-4E3B-AFA5-A8646C949FC4}" type="slidenum">
              <a:rPr lang="en-US" smtClean="0"/>
              <a:t>8</a:t>
            </a:fld>
            <a:endParaRPr lang="en-US" dirty="0"/>
          </a:p>
        </p:txBody>
      </p:sp>
    </p:spTree>
    <p:extLst>
      <p:ext uri="{BB962C8B-B14F-4D97-AF65-F5344CB8AC3E}">
        <p14:creationId xmlns:p14="http://schemas.microsoft.com/office/powerpoint/2010/main" val="1856420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28950" y="857250"/>
            <a:ext cx="3086100" cy="23145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BA135B-8426-4E3B-AFA5-A8646C949FC4}" type="slidenum">
              <a:rPr lang="en-US" smtClean="0"/>
              <a:t>9</a:t>
            </a:fld>
            <a:endParaRPr lang="en-US" dirty="0"/>
          </a:p>
        </p:txBody>
      </p:sp>
    </p:spTree>
    <p:extLst>
      <p:ext uri="{BB962C8B-B14F-4D97-AF65-F5344CB8AC3E}">
        <p14:creationId xmlns:p14="http://schemas.microsoft.com/office/powerpoint/2010/main" val="11728170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28950" y="857250"/>
            <a:ext cx="3086100" cy="2314575"/>
          </a:xfrm>
        </p:spPr>
      </p:sp>
      <p:sp>
        <p:nvSpPr>
          <p:cNvPr id="3" name="Notes Placeholder 2"/>
          <p:cNvSpPr>
            <a:spLocks noGrp="1"/>
          </p:cNvSpPr>
          <p:nvPr>
            <p:ph type="body" idx="1"/>
          </p:nvPr>
        </p:nvSpPr>
        <p:spPr/>
        <p:txBody>
          <a:bodyPr/>
          <a:lstStyle/>
          <a:p>
            <a:pPr rtl="0" eaLnBrk="1" fontAlgn="ctr" latinLnBrk="0" hangingPunct="1"/>
            <a:r>
              <a:rPr lang="en-US" sz="1200" b="1" i="0" u="none" strike="noStrike" kern="1200" dirty="0">
                <a:solidFill>
                  <a:schemeClr val="tx1"/>
                </a:solidFill>
                <a:effectLst/>
                <a:latin typeface="+mn-lt"/>
                <a:ea typeface="+mn-ea"/>
                <a:cs typeface="+mn-cs"/>
              </a:rPr>
              <a:t>Professional Development Calls</a:t>
            </a:r>
            <a:endParaRPr lang="en-US" sz="1200" b="0" i="0" u="none" strike="noStrike" kern="1200" dirty="0">
              <a:solidFill>
                <a:schemeClr val="tx1"/>
              </a:solidFill>
              <a:effectLst/>
              <a:latin typeface="+mn-lt"/>
              <a:ea typeface="+mn-ea"/>
              <a:cs typeface="+mn-cs"/>
            </a:endParaRPr>
          </a:p>
          <a:p>
            <a:pPr rtl="0" eaLnBrk="1" fontAlgn="auto" latinLnBrk="0" hangingPunct="1"/>
            <a:r>
              <a:rPr lang="en-US" sz="1200" b="0" i="0" u="none" strike="noStrike" kern="1200" dirty="0">
                <a:solidFill>
                  <a:schemeClr val="tx1"/>
                </a:solidFill>
                <a:effectLst/>
                <a:latin typeface="+mn-lt"/>
                <a:ea typeface="+mn-ea"/>
                <a:cs typeface="+mn-cs"/>
              </a:rPr>
              <a:t>Ongoing</a:t>
            </a:r>
          </a:p>
          <a:p>
            <a:pPr rtl="0" eaLnBrk="1" fontAlgn="t" latinLnBrk="0" hangingPunct="1"/>
            <a:r>
              <a:rPr lang="en-US" sz="1200" b="1" i="0" u="none" strike="noStrike" kern="1200" dirty="0">
                <a:solidFill>
                  <a:schemeClr val="tx1"/>
                </a:solidFill>
                <a:effectLst/>
                <a:latin typeface="+mn-lt"/>
                <a:ea typeface="+mn-ea"/>
                <a:cs typeface="+mn-cs"/>
              </a:rPr>
              <a:t>Purpose: </a:t>
            </a:r>
            <a:r>
              <a:rPr lang="en-US" sz="1200" b="0" i="0" u="none" strike="noStrike" kern="1200" dirty="0">
                <a:solidFill>
                  <a:schemeClr val="tx1"/>
                </a:solidFill>
                <a:effectLst/>
                <a:latin typeface="+mn-lt"/>
                <a:ea typeface="+mn-ea"/>
                <a:cs typeface="+mn-cs"/>
              </a:rPr>
              <a:t>Discussion of processes and best practices through:</a:t>
            </a:r>
          </a:p>
          <a:p>
            <a:pPr rtl="0" eaLnBrk="1" fontAlgn="t" latinLnBrk="0" hangingPunct="1"/>
            <a:r>
              <a:rPr lang="en-US" sz="1200" b="0" i="0" u="none" strike="noStrike" kern="1200" dirty="0">
                <a:solidFill>
                  <a:schemeClr val="tx1"/>
                </a:solidFill>
                <a:effectLst/>
                <a:latin typeface="+mn-lt"/>
                <a:ea typeface="+mn-ea"/>
                <a:cs typeface="+mn-cs"/>
              </a:rPr>
              <a:t>PGCSS and CEAT Community of Practice calls - weekly</a:t>
            </a:r>
          </a:p>
          <a:p>
            <a:pPr rtl="0" eaLnBrk="1" fontAlgn="t" latinLnBrk="0" hangingPunct="1"/>
            <a:r>
              <a:rPr lang="en-US" sz="1200" b="0" i="0" u="none" strike="noStrike" kern="1200" dirty="0">
                <a:solidFill>
                  <a:schemeClr val="tx1"/>
                </a:solidFill>
                <a:effectLst/>
                <a:latin typeface="+mn-lt"/>
                <a:ea typeface="+mn-ea"/>
                <a:cs typeface="+mn-cs"/>
              </a:rPr>
              <a:t>Veterans Integrated Service Network (VISN) Lead calls - weekly</a:t>
            </a:r>
          </a:p>
          <a:p>
            <a:pPr rtl="0" eaLnBrk="1" fontAlgn="t" latinLnBrk="0" hangingPunct="1"/>
            <a:r>
              <a:rPr lang="en-US" sz="1200" b="0" i="0" u="none" strike="noStrike" kern="1200" dirty="0">
                <a:solidFill>
                  <a:schemeClr val="tx1"/>
                </a:solidFill>
                <a:effectLst/>
                <a:latin typeface="+mn-lt"/>
                <a:ea typeface="+mn-ea"/>
                <a:cs typeface="+mn-cs"/>
              </a:rPr>
              <a:t>Program Manager calls (including Caregiver Support Coordinators (CSCs) </a:t>
            </a:r>
          </a:p>
          <a:p>
            <a:endParaRPr lang="en-US" dirty="0"/>
          </a:p>
        </p:txBody>
      </p:sp>
      <p:sp>
        <p:nvSpPr>
          <p:cNvPr id="4" name="Slide Number Placeholder 3"/>
          <p:cNvSpPr>
            <a:spLocks noGrp="1"/>
          </p:cNvSpPr>
          <p:nvPr>
            <p:ph type="sldNum" sz="quarter" idx="5"/>
          </p:nvPr>
        </p:nvSpPr>
        <p:spPr/>
        <p:txBody>
          <a:bodyPr/>
          <a:lstStyle/>
          <a:p>
            <a:fld id="{46BA135B-8426-4E3B-AFA5-A8646C949FC4}" type="slidenum">
              <a:rPr lang="en-US" smtClean="0"/>
              <a:t>10</a:t>
            </a:fld>
            <a:endParaRPr lang="en-US" dirty="0"/>
          </a:p>
        </p:txBody>
      </p:sp>
    </p:spTree>
    <p:extLst>
      <p:ext uri="{BB962C8B-B14F-4D97-AF65-F5344CB8AC3E}">
        <p14:creationId xmlns:p14="http://schemas.microsoft.com/office/powerpoint/2010/main" val="21315088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xmlns="" id="{B28F754A-EE48-4432-B0ED-2C94CE9B2277}"/>
              </a:ext>
            </a:extLst>
          </p:cNvPr>
          <p:cNvSpPr>
            <a:spLocks noGrp="1" noRot="1" noChangeAspect="1" noTextEdit="1"/>
          </p:cNvSpPr>
          <p:nvPr>
            <p:ph type="sldImg"/>
          </p:nvPr>
        </p:nvSpPr>
        <p:spPr bwMode="auto">
          <a:xfrm>
            <a:off x="3028950" y="857250"/>
            <a:ext cx="3086100" cy="23145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xmlns="" id="{3B41DC39-D60E-440D-A73C-77675A621D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50180" name="Slide Number Placeholder 3">
            <a:extLst>
              <a:ext uri="{FF2B5EF4-FFF2-40B4-BE49-F238E27FC236}">
                <a16:creationId xmlns:a16="http://schemas.microsoft.com/office/drawing/2014/main" xmlns="" id="{D6F2D0E2-7F5E-4B08-9425-D1F128B50A1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MS PGothic" panose="020B0600070205080204" pitchFamily="34" charset="-128"/>
              </a:defRPr>
            </a:lvl1pPr>
            <a:lvl2pPr marL="709613" indent="-273050">
              <a:defRPr>
                <a:solidFill>
                  <a:schemeClr val="tx1"/>
                </a:solidFill>
                <a:latin typeface="Arial" panose="020B0604020202020204" pitchFamily="34" charset="0"/>
                <a:ea typeface="MS PGothic" panose="020B0600070205080204" pitchFamily="34" charset="-128"/>
              </a:defRPr>
            </a:lvl2pPr>
            <a:lvl3pPr marL="1092200" indent="-217488">
              <a:defRPr>
                <a:solidFill>
                  <a:schemeClr val="tx1"/>
                </a:solidFill>
                <a:latin typeface="Arial" panose="020B0604020202020204" pitchFamily="34" charset="0"/>
                <a:ea typeface="MS PGothic" panose="020B0600070205080204" pitchFamily="34" charset="-128"/>
              </a:defRPr>
            </a:lvl3pPr>
            <a:lvl4pPr marL="1530350" indent="-217488">
              <a:defRPr>
                <a:solidFill>
                  <a:schemeClr val="tx1"/>
                </a:solidFill>
                <a:latin typeface="Arial" panose="020B0604020202020204" pitchFamily="34" charset="0"/>
                <a:ea typeface="MS PGothic" panose="020B0600070205080204" pitchFamily="34" charset="-128"/>
              </a:defRPr>
            </a:lvl4pPr>
            <a:lvl5pPr marL="1968500" indent="-217488">
              <a:defRPr>
                <a:solidFill>
                  <a:schemeClr val="tx1"/>
                </a:solidFill>
                <a:latin typeface="Arial" panose="020B0604020202020204" pitchFamily="34" charset="0"/>
                <a:ea typeface="MS PGothic" panose="020B0600070205080204" pitchFamily="34" charset="-128"/>
              </a:defRPr>
            </a:lvl5pPr>
            <a:lvl6pPr marL="2425700" indent="-217488"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882900" indent="-217488"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340100" indent="-217488"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797300" indent="-217488"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89DB347-4DB6-4517-957D-9F211B5081EC}"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MS PGothic" panose="020B0600070205080204" pitchFamily="34"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195690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3.xml"/><Relationship Id="rId7" Type="http://schemas.openxmlformats.org/officeDocument/2006/relationships/image" Target="../media/image8.png"/><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7.png"/><Relationship Id="rId5" Type="http://schemas.openxmlformats.org/officeDocument/2006/relationships/image" Target="../media/image6.emf"/><Relationship Id="rId4" Type="http://schemas.openxmlformats.org/officeDocument/2006/relationships/oleObject" Target="../embeddings/oleObject1.bin"/></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3448" y="2837611"/>
            <a:ext cx="10352405" cy="1957992"/>
          </a:xfrm>
        </p:spPr>
        <p:txBody>
          <a:bodyPr/>
          <a:lstStyle/>
          <a:p>
            <a:r>
              <a:rPr lang="en-US"/>
              <a:t>Click to edit Master title style</a:t>
            </a:r>
          </a:p>
        </p:txBody>
      </p:sp>
      <p:sp>
        <p:nvSpPr>
          <p:cNvPr id="3" name="Subtitle 2"/>
          <p:cNvSpPr>
            <a:spLocks noGrp="1"/>
          </p:cNvSpPr>
          <p:nvPr>
            <p:ph type="subTitle" idx="1"/>
          </p:nvPr>
        </p:nvSpPr>
        <p:spPr>
          <a:xfrm>
            <a:off x="1826895" y="5176202"/>
            <a:ext cx="8525510" cy="2334366"/>
          </a:xfrm>
        </p:spPr>
        <p:txBody>
          <a:bodyPr/>
          <a:lstStyle>
            <a:lvl1pPr marL="0" indent="0" algn="ctr">
              <a:buNone/>
              <a:defRPr>
                <a:solidFill>
                  <a:schemeClr val="tx1">
                    <a:tint val="75000"/>
                  </a:schemeClr>
                </a:solidFill>
              </a:defRPr>
            </a:lvl1pPr>
            <a:lvl2pPr marL="608945" indent="0" algn="ctr">
              <a:buNone/>
              <a:defRPr>
                <a:solidFill>
                  <a:schemeClr val="tx1">
                    <a:tint val="75000"/>
                  </a:schemeClr>
                </a:solidFill>
              </a:defRPr>
            </a:lvl2pPr>
            <a:lvl3pPr marL="1217889" indent="0" algn="ctr">
              <a:buNone/>
              <a:defRPr>
                <a:solidFill>
                  <a:schemeClr val="tx1">
                    <a:tint val="75000"/>
                  </a:schemeClr>
                </a:solidFill>
              </a:defRPr>
            </a:lvl3pPr>
            <a:lvl4pPr marL="1826834" indent="0" algn="ctr">
              <a:buNone/>
              <a:defRPr>
                <a:solidFill>
                  <a:schemeClr val="tx1">
                    <a:tint val="75000"/>
                  </a:schemeClr>
                </a:solidFill>
              </a:defRPr>
            </a:lvl4pPr>
            <a:lvl5pPr marL="2435779" indent="0" algn="ctr">
              <a:buNone/>
              <a:defRPr>
                <a:solidFill>
                  <a:schemeClr val="tx1">
                    <a:tint val="75000"/>
                  </a:schemeClr>
                </a:solidFill>
              </a:defRPr>
            </a:lvl5pPr>
            <a:lvl6pPr marL="3044723" indent="0" algn="ctr">
              <a:buNone/>
              <a:defRPr>
                <a:solidFill>
                  <a:schemeClr val="tx1">
                    <a:tint val="75000"/>
                  </a:schemeClr>
                </a:solidFill>
              </a:defRPr>
            </a:lvl6pPr>
            <a:lvl7pPr marL="3653668" indent="0" algn="ctr">
              <a:buNone/>
              <a:defRPr>
                <a:solidFill>
                  <a:schemeClr val="tx1">
                    <a:tint val="75000"/>
                  </a:schemeClr>
                </a:solidFill>
              </a:defRPr>
            </a:lvl7pPr>
            <a:lvl8pPr marL="4262613" indent="0" algn="ctr">
              <a:buNone/>
              <a:defRPr>
                <a:solidFill>
                  <a:schemeClr val="tx1">
                    <a:tint val="75000"/>
                  </a:schemeClr>
                </a:solidFill>
              </a:defRPr>
            </a:lvl8pPr>
            <a:lvl9pPr marL="4871557"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612841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3448" y="2127318"/>
            <a:ext cx="10352405" cy="2642908"/>
          </a:xfrm>
        </p:spPr>
        <p:txBody>
          <a:bodyPr/>
          <a:lstStyle/>
          <a:p>
            <a:r>
              <a:rPr lang="en-US" dirty="0"/>
              <a:t>Click to edit Master title style</a:t>
            </a:r>
          </a:p>
        </p:txBody>
      </p:sp>
      <p:sp>
        <p:nvSpPr>
          <p:cNvPr id="3" name="Subtitle 2"/>
          <p:cNvSpPr>
            <a:spLocks noGrp="1"/>
          </p:cNvSpPr>
          <p:nvPr>
            <p:ph type="subTitle" idx="1" hasCustomPrompt="1"/>
          </p:nvPr>
        </p:nvSpPr>
        <p:spPr>
          <a:xfrm>
            <a:off x="304483" y="5582179"/>
            <a:ext cx="8525510" cy="2334366"/>
          </a:xfrm>
        </p:spPr>
        <p:txBody>
          <a:bodyPr>
            <a:normAutofit/>
          </a:bodyPr>
          <a:lstStyle>
            <a:lvl1pPr marL="0" indent="0" algn="l">
              <a:spcBef>
                <a:spcPts val="0"/>
              </a:spcBef>
              <a:buNone/>
              <a:defRPr sz="3729">
                <a:solidFill>
                  <a:schemeClr val="tx1">
                    <a:tint val="75000"/>
                  </a:schemeClr>
                </a:solidFill>
              </a:defRPr>
            </a:lvl1pPr>
            <a:lvl2pPr marL="608945" indent="0" algn="ctr">
              <a:buNone/>
              <a:defRPr>
                <a:solidFill>
                  <a:schemeClr val="tx1">
                    <a:tint val="75000"/>
                  </a:schemeClr>
                </a:solidFill>
              </a:defRPr>
            </a:lvl2pPr>
            <a:lvl3pPr marL="1217889" indent="0" algn="ctr">
              <a:buNone/>
              <a:defRPr>
                <a:solidFill>
                  <a:schemeClr val="tx1">
                    <a:tint val="75000"/>
                  </a:schemeClr>
                </a:solidFill>
              </a:defRPr>
            </a:lvl3pPr>
            <a:lvl4pPr marL="1826834" indent="0" algn="ctr">
              <a:buNone/>
              <a:defRPr>
                <a:solidFill>
                  <a:schemeClr val="tx1">
                    <a:tint val="75000"/>
                  </a:schemeClr>
                </a:solidFill>
              </a:defRPr>
            </a:lvl4pPr>
            <a:lvl5pPr marL="2435779" indent="0" algn="ctr">
              <a:buNone/>
              <a:defRPr>
                <a:solidFill>
                  <a:schemeClr val="tx1">
                    <a:tint val="75000"/>
                  </a:schemeClr>
                </a:solidFill>
              </a:defRPr>
            </a:lvl5pPr>
            <a:lvl6pPr marL="3044723" indent="0" algn="ctr">
              <a:buNone/>
              <a:defRPr>
                <a:solidFill>
                  <a:schemeClr val="tx1">
                    <a:tint val="75000"/>
                  </a:schemeClr>
                </a:solidFill>
              </a:defRPr>
            </a:lvl6pPr>
            <a:lvl7pPr marL="3653668" indent="0" algn="ctr">
              <a:buNone/>
              <a:defRPr>
                <a:solidFill>
                  <a:schemeClr val="tx1">
                    <a:tint val="75000"/>
                  </a:schemeClr>
                </a:solidFill>
              </a:defRPr>
            </a:lvl7pPr>
            <a:lvl8pPr marL="4262613" indent="0" algn="ctr">
              <a:buNone/>
              <a:defRPr>
                <a:solidFill>
                  <a:schemeClr val="tx1">
                    <a:tint val="75000"/>
                  </a:schemeClr>
                </a:solidFill>
              </a:defRPr>
            </a:lvl8pPr>
            <a:lvl9pPr marL="4871557" indent="0" algn="ctr">
              <a:buNone/>
              <a:defRPr>
                <a:solidFill>
                  <a:schemeClr val="tx1">
                    <a:tint val="75000"/>
                  </a:schemeClr>
                </a:solidFill>
              </a:defRPr>
            </a:lvl9pPr>
          </a:lstStyle>
          <a:p>
            <a:pPr algn="l">
              <a:spcBef>
                <a:spcPts val="0"/>
              </a:spcBef>
            </a:pPr>
            <a:r>
              <a:rPr lang="en-US" sz="3729" dirty="0">
                <a:latin typeface="Arial" panose="020B0604020202020204" pitchFamily="34" charset="0"/>
                <a:cs typeface="Arial" panose="020B0604020202020204" pitchFamily="34" charset="0"/>
              </a:rPr>
              <a:t>Presentation for:</a:t>
            </a:r>
          </a:p>
          <a:p>
            <a:pPr algn="l">
              <a:spcBef>
                <a:spcPts val="0"/>
              </a:spcBef>
            </a:pPr>
            <a:r>
              <a:rPr lang="en-US" sz="3729" dirty="0">
                <a:latin typeface="Arial" panose="020B0604020202020204" pitchFamily="34" charset="0"/>
                <a:cs typeface="Arial" panose="020B0604020202020204" pitchFamily="34" charset="0"/>
              </a:rPr>
              <a:t>Presented by:</a:t>
            </a:r>
          </a:p>
          <a:p>
            <a:pPr algn="l">
              <a:spcBef>
                <a:spcPts val="0"/>
              </a:spcBef>
            </a:pPr>
            <a:r>
              <a:rPr lang="en-US" sz="3729" dirty="0">
                <a:latin typeface="Arial" panose="020B0604020202020204" pitchFamily="34" charset="0"/>
                <a:cs typeface="Arial" panose="020B0604020202020204" pitchFamily="34" charset="0"/>
              </a:rPr>
              <a:t>Date of briefing:</a:t>
            </a:r>
          </a:p>
          <a:p>
            <a:endParaRPr lang="en-US" dirty="0"/>
          </a:p>
        </p:txBody>
      </p:sp>
      <p:sp>
        <p:nvSpPr>
          <p:cNvPr id="7" name="Slide Number Placeholder 5"/>
          <p:cNvSpPr txBox="1">
            <a:spLocks/>
          </p:cNvSpPr>
          <p:nvPr userDrawn="1"/>
        </p:nvSpPr>
        <p:spPr>
          <a:xfrm>
            <a:off x="9240804" y="8524753"/>
            <a:ext cx="2841837" cy="486326"/>
          </a:xfrm>
          <a:prstGeom prst="rect">
            <a:avLst/>
          </a:prstGeom>
        </p:spPr>
        <p:txBody>
          <a:bodyPr vert="horz" lIns="121793" tIns="60897" rIns="121793" bIns="60897"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1598" smtClean="0">
                <a:solidFill>
                  <a:prstClr val="white"/>
                </a:solidFill>
              </a:rPr>
              <a:pPr/>
              <a:t>‹#›</a:t>
            </a:fld>
            <a:endParaRPr lang="en-US" sz="1598" dirty="0">
              <a:solidFill>
                <a:prstClr val="white"/>
              </a:solidFill>
            </a:endParaRPr>
          </a:p>
        </p:txBody>
      </p:sp>
      <p:sp>
        <p:nvSpPr>
          <p:cNvPr id="6" name="Title 1"/>
          <p:cNvSpPr txBox="1">
            <a:spLocks/>
          </p:cNvSpPr>
          <p:nvPr userDrawn="1"/>
        </p:nvSpPr>
        <p:spPr>
          <a:xfrm>
            <a:off x="1145434" y="608965"/>
            <a:ext cx="10352405" cy="1404003"/>
          </a:xfrm>
          <a:prstGeom prst="rect">
            <a:avLst/>
          </a:prstGeom>
        </p:spPr>
        <p:txBody>
          <a:bodyPr/>
          <a:lstStyle>
            <a:lvl1pPr algn="l" defTabSz="914400" rtl="0" eaLnBrk="1" latinLnBrk="0" hangingPunct="1">
              <a:spcBef>
                <a:spcPct val="0"/>
              </a:spcBef>
              <a:buNone/>
              <a:defRPr sz="4000" b="1" kern="1200" cap="all">
                <a:solidFill>
                  <a:schemeClr val="tx1"/>
                </a:solidFill>
                <a:latin typeface="Arial" pitchFamily="34" charset="0"/>
                <a:ea typeface="+mj-ea"/>
                <a:cs typeface="Arial" pitchFamily="34" charset="0"/>
              </a:defRPr>
            </a:lvl1pPr>
          </a:lstStyle>
          <a:p>
            <a:pPr>
              <a:defRPr/>
            </a:pPr>
            <a:r>
              <a:rPr lang="en-US" sz="4262" dirty="0"/>
              <a:t>VETERANS HEALTH ADMINISTRATION</a:t>
            </a:r>
          </a:p>
        </p:txBody>
      </p:sp>
      <p:sp>
        <p:nvSpPr>
          <p:cNvPr id="9" name="Footer Placeholder 8"/>
          <p:cNvSpPr>
            <a:spLocks noGrp="1"/>
          </p:cNvSpPr>
          <p:nvPr>
            <p:ph type="ftr" sz="quarter" idx="10"/>
          </p:nvPr>
        </p:nvSpPr>
        <p:spPr/>
        <p:txBody>
          <a:bodyPr/>
          <a:lstStyle/>
          <a:p>
            <a:pPr defTabSz="608945"/>
            <a:r>
              <a:rPr lang="it-IT"/>
              <a:t>Draft - Pre-Decisional Deliberative Document </a:t>
            </a:r>
          </a:p>
          <a:p>
            <a:pPr defTabSz="608945"/>
            <a:r>
              <a:rPr lang="it-IT"/>
              <a:t>Internal VA Use Only</a:t>
            </a:r>
          </a:p>
        </p:txBody>
      </p:sp>
      <p:sp>
        <p:nvSpPr>
          <p:cNvPr id="10" name="Slide Number Placeholder 9"/>
          <p:cNvSpPr>
            <a:spLocks noGrp="1"/>
          </p:cNvSpPr>
          <p:nvPr>
            <p:ph type="sldNum" sz="quarter" idx="11"/>
          </p:nvPr>
        </p:nvSpPr>
        <p:spPr/>
        <p:txBody>
          <a:bodyPr/>
          <a:lstStyle/>
          <a:p>
            <a:pPr defTabSz="608945"/>
            <a:fld id="{D983F1FA-211D-3044-9E35-958DFBC26156}" type="slidenum">
              <a:rPr lang="en-US" smtClean="0">
                <a:solidFill>
                  <a:prstClr val="white"/>
                </a:solidFill>
              </a:rPr>
              <a:pPr defTabSz="608945"/>
              <a:t>‹#›</a:t>
            </a:fld>
            <a:endParaRPr lang="en-US" dirty="0">
              <a:solidFill>
                <a:prstClr val="white"/>
              </a:solidFill>
            </a:endParaRPr>
          </a:p>
        </p:txBody>
      </p:sp>
    </p:spTree>
    <p:extLst>
      <p:ext uri="{BB962C8B-B14F-4D97-AF65-F5344CB8AC3E}">
        <p14:creationId xmlns:p14="http://schemas.microsoft.com/office/powerpoint/2010/main" val="3356116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01494"/>
            <a:ext cx="12179300" cy="1014942"/>
          </a:xfrm>
          <a:solidFill>
            <a:schemeClr val="tx2"/>
          </a:solidFill>
        </p:spPr>
        <p:txBody>
          <a:bodyPr>
            <a:normAutofit/>
          </a:bodyPr>
          <a:lstStyle>
            <a:lvl1pPr>
              <a:defRPr sz="3197">
                <a:solidFill>
                  <a:schemeClr val="bg1"/>
                </a:solidFill>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608965" y="1116437"/>
            <a:ext cx="10961370" cy="704339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8" name="Footer Placeholder 7"/>
          <p:cNvSpPr>
            <a:spLocks noGrp="1"/>
          </p:cNvSpPr>
          <p:nvPr>
            <p:ph type="ftr" sz="quarter" idx="13"/>
          </p:nvPr>
        </p:nvSpPr>
        <p:spPr/>
        <p:txBody>
          <a:bodyPr/>
          <a:lstStyle/>
          <a:p>
            <a:pPr defTabSz="608945"/>
            <a:r>
              <a:rPr lang="it-IT"/>
              <a:t>Draft - Pre-Decisional Deliberative Document </a:t>
            </a:r>
          </a:p>
          <a:p>
            <a:pPr defTabSz="608945"/>
            <a:r>
              <a:rPr lang="it-IT"/>
              <a:t>Internal VA Use Only</a:t>
            </a:r>
          </a:p>
        </p:txBody>
      </p:sp>
    </p:spTree>
    <p:extLst>
      <p:ext uri="{BB962C8B-B14F-4D97-AF65-F5344CB8AC3E}">
        <p14:creationId xmlns:p14="http://schemas.microsoft.com/office/powerpoint/2010/main" val="861939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79300" cy="1014942"/>
          </a:xfrm>
          <a:solidFill>
            <a:schemeClr val="tx2"/>
          </a:solidFill>
        </p:spPr>
        <p:txBody>
          <a:bodyPr>
            <a:normAutofit/>
          </a:bodyPr>
          <a:lstStyle>
            <a:lvl1pPr>
              <a:defRPr sz="3197">
                <a:solidFill>
                  <a:schemeClr val="bg1"/>
                </a:solidFill>
              </a:defRPr>
            </a:lvl1pPr>
          </a:lstStyle>
          <a:p>
            <a:r>
              <a:rPr lang="en-US" dirty="0"/>
              <a:t>Click to edit Master title style</a:t>
            </a:r>
          </a:p>
        </p:txBody>
      </p:sp>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3" name="Footer Placeholder 2"/>
          <p:cNvSpPr>
            <a:spLocks noGrp="1"/>
          </p:cNvSpPr>
          <p:nvPr>
            <p:ph type="ftr" sz="quarter" idx="13"/>
          </p:nvPr>
        </p:nvSpPr>
        <p:spPr/>
        <p:txBody>
          <a:bodyPr/>
          <a:lstStyle/>
          <a:p>
            <a:pPr defTabSz="608945"/>
            <a:r>
              <a:rPr lang="it-IT"/>
              <a:t>Draft - Pre-Decisional Deliberative Document </a:t>
            </a:r>
          </a:p>
          <a:p>
            <a:pPr defTabSz="608945"/>
            <a:r>
              <a:rPr lang="it-IT"/>
              <a:t>Internal VA Use Only</a:t>
            </a:r>
          </a:p>
        </p:txBody>
      </p:sp>
    </p:spTree>
    <p:extLst>
      <p:ext uri="{BB962C8B-B14F-4D97-AF65-F5344CB8AC3E}">
        <p14:creationId xmlns:p14="http://schemas.microsoft.com/office/powerpoint/2010/main" val="11132048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8968" y="363687"/>
            <a:ext cx="4006906" cy="1547786"/>
          </a:xfrm>
        </p:spPr>
        <p:txBody>
          <a:bodyPr anchor="b"/>
          <a:lstStyle>
            <a:lvl1pPr algn="l">
              <a:defRPr sz="2664" b="1"/>
            </a:lvl1pPr>
          </a:lstStyle>
          <a:p>
            <a:r>
              <a:rPr lang="en-US"/>
              <a:t>Click to edit Master title style</a:t>
            </a:r>
          </a:p>
        </p:txBody>
      </p:sp>
      <p:sp>
        <p:nvSpPr>
          <p:cNvPr id="3" name="Content Placeholder 2"/>
          <p:cNvSpPr>
            <a:spLocks noGrp="1"/>
          </p:cNvSpPr>
          <p:nvPr>
            <p:ph idx="1"/>
          </p:nvPr>
        </p:nvSpPr>
        <p:spPr>
          <a:xfrm>
            <a:off x="4761768" y="363692"/>
            <a:ext cx="6808567" cy="7796021"/>
          </a:xfrm>
        </p:spPr>
        <p:txBody>
          <a:bodyPr/>
          <a:lstStyle>
            <a:lvl1pPr>
              <a:defRPr sz="4262"/>
            </a:lvl1pPr>
            <a:lvl2pPr>
              <a:defRPr sz="3729"/>
            </a:lvl2pPr>
            <a:lvl3pPr>
              <a:defRPr sz="3197"/>
            </a:lvl3pPr>
            <a:lvl4pPr>
              <a:defRPr sz="2664"/>
            </a:lvl4pPr>
            <a:lvl5pPr>
              <a:defRPr sz="2664"/>
            </a:lvl5pPr>
            <a:lvl6pPr>
              <a:defRPr sz="2664"/>
            </a:lvl6pPr>
            <a:lvl7pPr>
              <a:defRPr sz="2664"/>
            </a:lvl7pPr>
            <a:lvl8pPr>
              <a:defRPr sz="2664"/>
            </a:lvl8pPr>
            <a:lvl9pPr>
              <a:defRPr sz="266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8968" y="1911478"/>
            <a:ext cx="4006906" cy="6248235"/>
          </a:xfrm>
        </p:spPr>
        <p:txBody>
          <a:bodyPr/>
          <a:lstStyle>
            <a:lvl1pPr marL="0" indent="0">
              <a:buNone/>
              <a:defRPr sz="1865"/>
            </a:lvl1pPr>
            <a:lvl2pPr marL="608945" indent="0">
              <a:buNone/>
              <a:defRPr sz="1598"/>
            </a:lvl2pPr>
            <a:lvl3pPr marL="1217889" indent="0">
              <a:buNone/>
              <a:defRPr sz="1332"/>
            </a:lvl3pPr>
            <a:lvl4pPr marL="1826834" indent="0">
              <a:buNone/>
              <a:defRPr sz="1199"/>
            </a:lvl4pPr>
            <a:lvl5pPr marL="2435779" indent="0">
              <a:buNone/>
              <a:defRPr sz="1199"/>
            </a:lvl5pPr>
            <a:lvl6pPr marL="3044723" indent="0">
              <a:buNone/>
              <a:defRPr sz="1199"/>
            </a:lvl6pPr>
            <a:lvl7pPr marL="3653668" indent="0">
              <a:buNone/>
              <a:defRPr sz="1199"/>
            </a:lvl7pPr>
            <a:lvl8pPr marL="4262613" indent="0">
              <a:buNone/>
              <a:defRPr sz="1199"/>
            </a:lvl8pPr>
            <a:lvl9pPr marL="4871557" indent="0">
              <a:buNone/>
              <a:defRPr sz="1199"/>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Footer Placeholder 4"/>
          <p:cNvSpPr>
            <a:spLocks noGrp="1"/>
          </p:cNvSpPr>
          <p:nvPr>
            <p:ph type="ftr" sz="quarter" idx="13"/>
          </p:nvPr>
        </p:nvSpPr>
        <p:spPr/>
        <p:txBody>
          <a:bodyPr/>
          <a:lstStyle/>
          <a:p>
            <a:pPr defTabSz="608945"/>
            <a:r>
              <a:rPr lang="it-IT"/>
              <a:t>Draft - Pre-Decisional Deliberative Document </a:t>
            </a:r>
          </a:p>
          <a:p>
            <a:pPr defTabSz="608945"/>
            <a:r>
              <a:rPr lang="it-IT"/>
              <a:t>Internal VA Use Only</a:t>
            </a:r>
          </a:p>
        </p:txBody>
      </p:sp>
    </p:spTree>
    <p:extLst>
      <p:ext uri="{BB962C8B-B14F-4D97-AF65-F5344CB8AC3E}">
        <p14:creationId xmlns:p14="http://schemas.microsoft.com/office/powerpoint/2010/main" val="41877206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7228" y="6394132"/>
            <a:ext cx="7307580" cy="754864"/>
          </a:xfrm>
        </p:spPr>
        <p:txBody>
          <a:bodyPr anchor="b"/>
          <a:lstStyle>
            <a:lvl1pPr algn="l">
              <a:defRPr sz="2664" b="1"/>
            </a:lvl1pPr>
          </a:lstStyle>
          <a:p>
            <a:r>
              <a:rPr lang="en-US"/>
              <a:t>Click to edit Master title style</a:t>
            </a:r>
          </a:p>
        </p:txBody>
      </p:sp>
      <p:sp>
        <p:nvSpPr>
          <p:cNvPr id="3" name="Picture Placeholder 2"/>
          <p:cNvSpPr>
            <a:spLocks noGrp="1"/>
          </p:cNvSpPr>
          <p:nvPr>
            <p:ph type="pic" idx="1"/>
          </p:nvPr>
        </p:nvSpPr>
        <p:spPr>
          <a:xfrm>
            <a:off x="2387228" y="816182"/>
            <a:ext cx="7307580" cy="5480685"/>
          </a:xfrm>
        </p:spPr>
        <p:txBody>
          <a:bodyPr/>
          <a:lstStyle>
            <a:lvl1pPr marL="0" indent="0">
              <a:buNone/>
              <a:defRPr sz="4262"/>
            </a:lvl1pPr>
            <a:lvl2pPr marL="608945" indent="0">
              <a:buNone/>
              <a:defRPr sz="3729"/>
            </a:lvl2pPr>
            <a:lvl3pPr marL="1217889" indent="0">
              <a:buNone/>
              <a:defRPr sz="3197"/>
            </a:lvl3pPr>
            <a:lvl4pPr marL="1826834" indent="0">
              <a:buNone/>
              <a:defRPr sz="2664"/>
            </a:lvl4pPr>
            <a:lvl5pPr marL="2435779" indent="0">
              <a:buNone/>
              <a:defRPr sz="2664"/>
            </a:lvl5pPr>
            <a:lvl6pPr marL="3044723" indent="0">
              <a:buNone/>
              <a:defRPr sz="2664"/>
            </a:lvl6pPr>
            <a:lvl7pPr marL="3653668" indent="0">
              <a:buNone/>
              <a:defRPr sz="2664"/>
            </a:lvl7pPr>
            <a:lvl8pPr marL="4262613" indent="0">
              <a:buNone/>
              <a:defRPr sz="2664"/>
            </a:lvl8pPr>
            <a:lvl9pPr marL="4871557" indent="0">
              <a:buNone/>
              <a:defRPr sz="2664"/>
            </a:lvl9pPr>
          </a:lstStyle>
          <a:p>
            <a:endParaRPr lang="en-US" dirty="0"/>
          </a:p>
        </p:txBody>
      </p:sp>
      <p:sp>
        <p:nvSpPr>
          <p:cNvPr id="4" name="Text Placeholder 3"/>
          <p:cNvSpPr>
            <a:spLocks noGrp="1"/>
          </p:cNvSpPr>
          <p:nvPr>
            <p:ph type="body" sz="half" idx="2"/>
          </p:nvPr>
        </p:nvSpPr>
        <p:spPr>
          <a:xfrm>
            <a:off x="2387228" y="7148996"/>
            <a:ext cx="7307580" cy="1072031"/>
          </a:xfrm>
        </p:spPr>
        <p:txBody>
          <a:bodyPr/>
          <a:lstStyle>
            <a:lvl1pPr marL="0" indent="0">
              <a:buNone/>
              <a:defRPr sz="1865"/>
            </a:lvl1pPr>
            <a:lvl2pPr marL="608945" indent="0">
              <a:buNone/>
              <a:defRPr sz="1598"/>
            </a:lvl2pPr>
            <a:lvl3pPr marL="1217889" indent="0">
              <a:buNone/>
              <a:defRPr sz="1332"/>
            </a:lvl3pPr>
            <a:lvl4pPr marL="1826834" indent="0">
              <a:buNone/>
              <a:defRPr sz="1199"/>
            </a:lvl4pPr>
            <a:lvl5pPr marL="2435779" indent="0">
              <a:buNone/>
              <a:defRPr sz="1199"/>
            </a:lvl5pPr>
            <a:lvl6pPr marL="3044723" indent="0">
              <a:buNone/>
              <a:defRPr sz="1199"/>
            </a:lvl6pPr>
            <a:lvl7pPr marL="3653668" indent="0">
              <a:buNone/>
              <a:defRPr sz="1199"/>
            </a:lvl7pPr>
            <a:lvl8pPr marL="4262613" indent="0">
              <a:buNone/>
              <a:defRPr sz="1199"/>
            </a:lvl8pPr>
            <a:lvl9pPr marL="4871557" indent="0">
              <a:buNone/>
              <a:defRPr sz="1199"/>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Footer Placeholder 4"/>
          <p:cNvSpPr>
            <a:spLocks noGrp="1"/>
          </p:cNvSpPr>
          <p:nvPr>
            <p:ph type="ftr" sz="quarter" idx="13"/>
          </p:nvPr>
        </p:nvSpPr>
        <p:spPr/>
        <p:txBody>
          <a:bodyPr/>
          <a:lstStyle/>
          <a:p>
            <a:pPr defTabSz="608945"/>
            <a:r>
              <a:rPr lang="it-IT"/>
              <a:t>Draft - Pre-Decisional Deliberative Document </a:t>
            </a:r>
          </a:p>
          <a:p>
            <a:pPr defTabSz="608945"/>
            <a:r>
              <a:rPr lang="it-IT"/>
              <a:t>Internal VA Use Only</a:t>
            </a:r>
          </a:p>
        </p:txBody>
      </p:sp>
    </p:spTree>
    <p:extLst>
      <p:ext uri="{BB962C8B-B14F-4D97-AF65-F5344CB8AC3E}">
        <p14:creationId xmlns:p14="http://schemas.microsoft.com/office/powerpoint/2010/main" val="16041065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xmlns="" id="{5E479162-5006-4C7D-8ED6-F17E1655AA58}"/>
              </a:ext>
            </a:extLst>
          </p:cNvPr>
          <p:cNvSpPr>
            <a:spLocks noGrp="1"/>
          </p:cNvSpPr>
          <p:nvPr>
            <p:ph type="title"/>
          </p:nvPr>
        </p:nvSpPr>
        <p:spPr>
          <a:xfrm>
            <a:off x="608965" y="913447"/>
            <a:ext cx="10961370" cy="974768"/>
          </a:xfrm>
        </p:spPr>
        <p:txBody>
          <a:bodyPr/>
          <a:lstStyle>
            <a:lvl1pPr algn="ctr">
              <a:defRPr>
                <a:solidFill>
                  <a:schemeClr val="tx1"/>
                </a:solidFill>
              </a:defRPr>
            </a:lvl1pPr>
          </a:lstStyle>
          <a:p>
            <a:r>
              <a:rPr lang="en-US" dirty="0"/>
              <a:t>Click to edit Master title style</a:t>
            </a:r>
          </a:p>
        </p:txBody>
      </p:sp>
      <p:sp>
        <p:nvSpPr>
          <p:cNvPr id="6" name="Slide Number Placeholder 3">
            <a:extLst>
              <a:ext uri="{FF2B5EF4-FFF2-40B4-BE49-F238E27FC236}">
                <a16:creationId xmlns:a16="http://schemas.microsoft.com/office/drawing/2014/main" xmlns="" id="{6F3AFBD6-2E31-4C93-AE26-01C515DB13DA}"/>
              </a:ext>
            </a:extLst>
          </p:cNvPr>
          <p:cNvSpPr>
            <a:spLocks noGrp="1"/>
          </p:cNvSpPr>
          <p:nvPr>
            <p:ph type="sldNum" sz="quarter" idx="4"/>
          </p:nvPr>
        </p:nvSpPr>
        <p:spPr>
          <a:xfrm>
            <a:off x="11215105" y="7675348"/>
            <a:ext cx="659712" cy="486326"/>
          </a:xfrm>
          <a:prstGeom prst="rect">
            <a:avLst/>
          </a:prstGeom>
        </p:spPr>
        <p:txBody>
          <a:bodyPr vert="horz" lIns="91440" tIns="45720" rIns="91440" bIns="45720" rtlCol="0" anchor="ctr"/>
          <a:lstStyle>
            <a:lvl1pPr algn="r">
              <a:defRPr sz="1598">
                <a:solidFill>
                  <a:schemeClr val="tx1"/>
                </a:solidFill>
              </a:defRPr>
            </a:lvl1pPr>
          </a:lstStyle>
          <a:p>
            <a:fld id="{9B8B01BA-673E-4211-9E64-C22898E6AF66}" type="slidenum">
              <a:rPr lang="en-US" smtClean="0"/>
              <a:pPr/>
              <a:t>‹#›</a:t>
            </a:fld>
            <a:endParaRPr lang="en-US" dirty="0"/>
          </a:p>
        </p:txBody>
      </p:sp>
    </p:spTree>
    <p:extLst>
      <p:ext uri="{BB962C8B-B14F-4D97-AF65-F5344CB8AC3E}">
        <p14:creationId xmlns:p14="http://schemas.microsoft.com/office/powerpoint/2010/main" val="9753697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319424" y="264308"/>
            <a:ext cx="10250911" cy="649139"/>
          </a:xfrm>
          <a:prstGeom prst="rect">
            <a:avLst/>
          </a:prstGeom>
        </p:spPr>
        <p:txBody>
          <a:bodyPr vert="horz" anchor="b"/>
          <a:lstStyle>
            <a:lvl1pPr algn="l">
              <a:defRPr sz="4262" cap="all" baseline="0">
                <a:solidFill>
                  <a:schemeClr val="bg1"/>
                </a:solidFill>
                <a:latin typeface="+mj-lt"/>
              </a:defRPr>
            </a:lvl1pPr>
          </a:lstStyle>
          <a:p>
            <a:r>
              <a:rPr lang="en-US"/>
              <a:t>Click to edit Master title style</a:t>
            </a:r>
          </a:p>
        </p:txBody>
      </p:sp>
      <p:sp>
        <p:nvSpPr>
          <p:cNvPr id="6" name="Content Placeholder 2"/>
          <p:cNvSpPr>
            <a:spLocks noGrp="1"/>
          </p:cNvSpPr>
          <p:nvPr>
            <p:ph idx="1" hasCustomPrompt="1"/>
          </p:nvPr>
        </p:nvSpPr>
        <p:spPr>
          <a:xfrm>
            <a:off x="608965" y="1522416"/>
            <a:ext cx="10961370" cy="6637296"/>
          </a:xfrm>
          <a:prstGeom prst="rect">
            <a:avLst/>
          </a:prstGeom>
        </p:spPr>
        <p:txBody>
          <a:bodyPr/>
          <a:lstStyle>
            <a:lvl1pPr marL="380590" marR="0" indent="-380590" algn="l" defTabSz="1217889" rtl="0" eaLnBrk="1" fontAlgn="auto" latinLnBrk="0" hangingPunct="1">
              <a:lnSpc>
                <a:spcPct val="100000"/>
              </a:lnSpc>
              <a:spcBef>
                <a:spcPts val="799"/>
              </a:spcBef>
              <a:spcAft>
                <a:spcPts val="0"/>
              </a:spcAft>
              <a:buClrTx/>
              <a:buSzTx/>
              <a:buFont typeface="Arial" charset="0"/>
              <a:buChar char="•"/>
              <a:tabLst/>
              <a:defRPr kumimoji="0" lang="en-US" sz="2131" b="0"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defRPr>
            </a:lvl1pPr>
            <a:lvl2pPr marL="687178" marR="0" indent="-325616" algn="l" defTabSz="1217889" rtl="0" eaLnBrk="1" fontAlgn="auto" latinLnBrk="0" hangingPunct="1">
              <a:lnSpc>
                <a:spcPct val="100000"/>
              </a:lnSpc>
              <a:spcBef>
                <a:spcPts val="0"/>
              </a:spcBef>
              <a:spcAft>
                <a:spcPts val="0"/>
              </a:spcAft>
              <a:buClrTx/>
              <a:buSzTx/>
              <a:buFont typeface="LucidaGrande" charset="0"/>
              <a:buChar char="-"/>
              <a:tabLst/>
              <a:defRPr sz="2397">
                <a:latin typeface="Arial" panose="020B0604020202020204" pitchFamily="34" charset="0"/>
                <a:cs typeface="Arial" panose="020B0604020202020204" pitchFamily="34" charset="0"/>
              </a:defRPr>
            </a:lvl2pPr>
            <a:lvl3pPr marL="974311" marR="0" indent="-304472" algn="l" defTabSz="1217889" rtl="0" eaLnBrk="1" fontAlgn="auto" latinLnBrk="0" hangingPunct="1">
              <a:lnSpc>
                <a:spcPct val="100000"/>
              </a:lnSpc>
              <a:spcBef>
                <a:spcPts val="0"/>
              </a:spcBef>
              <a:spcAft>
                <a:spcPts val="0"/>
              </a:spcAft>
              <a:buClrTx/>
              <a:buSzPct val="80000"/>
              <a:buFont typeface="Courier New" charset="0"/>
              <a:buChar char="o"/>
              <a:tabLst/>
              <a:defRPr kumimoji="0" lang="en-US" sz="2131" b="0"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defRPr>
            </a:lvl3pPr>
            <a:lvl4pPr marL="0" marR="0" indent="0" algn="l" defTabSz="1217889" rtl="0" eaLnBrk="1" fontAlgn="auto" latinLnBrk="0" hangingPunct="1">
              <a:lnSpc>
                <a:spcPct val="100000"/>
              </a:lnSpc>
              <a:spcBef>
                <a:spcPts val="2397"/>
              </a:spcBef>
              <a:spcAft>
                <a:spcPts val="0"/>
              </a:spcAft>
              <a:buClrTx/>
              <a:buSzTx/>
              <a:buFont typeface=".AppleSystemUIFont" charset="-120"/>
              <a:buNone/>
              <a:tabLst/>
              <a:defRPr sz="1865">
                <a:latin typeface="Arial" panose="020B0604020202020204" pitchFamily="34" charset="0"/>
                <a:cs typeface="Arial" panose="020B0604020202020204" pitchFamily="34" charset="0"/>
              </a:defRPr>
            </a:lvl4pPr>
            <a:lvl5pPr marL="0" marR="0" indent="0" algn="l" defTabSz="1217889" rtl="0" eaLnBrk="1" fontAlgn="auto" latinLnBrk="0" hangingPunct="1">
              <a:lnSpc>
                <a:spcPct val="100000"/>
              </a:lnSpc>
              <a:spcBef>
                <a:spcPts val="799"/>
              </a:spcBef>
              <a:spcAft>
                <a:spcPts val="799"/>
              </a:spcAft>
              <a:buClrTx/>
              <a:buSzTx/>
              <a:buFont typeface="Arial" panose="020B0604020202020204" pitchFamily="34" charset="0"/>
              <a:buNone/>
              <a:tabLst/>
              <a:defRPr sz="1865">
                <a:latin typeface="Arial" panose="020B0604020202020204" pitchFamily="34" charset="0"/>
                <a:cs typeface="Arial" panose="020B0604020202020204" pitchFamily="34" charset="0"/>
              </a:defRPr>
            </a:lvl5pPr>
            <a:lvl6pPr marL="0" marR="0" indent="0" algn="l" defTabSz="1217889" rtl="0" eaLnBrk="1" fontAlgn="auto" latinLnBrk="0" hangingPunct="1">
              <a:lnSpc>
                <a:spcPct val="100000"/>
              </a:lnSpc>
              <a:spcBef>
                <a:spcPts val="1598"/>
              </a:spcBef>
              <a:spcAft>
                <a:spcPts val="0"/>
              </a:spcAft>
              <a:buClrTx/>
              <a:buSzTx/>
              <a:buFontTx/>
              <a:buNone/>
              <a:tabLst/>
              <a:defRPr>
                <a:latin typeface="Arial" panose="020B0604020202020204" pitchFamily="34" charset="0"/>
                <a:cs typeface="Arial" panose="020B0604020202020204" pitchFamily="34" charset="0"/>
              </a:defRPr>
            </a:lvl6pPr>
          </a:lstStyle>
          <a:p>
            <a:pPr marL="380590" marR="0" lvl="0" indent="-380590" algn="l" defTabSz="1217889" rtl="0" eaLnBrk="1" fontAlgn="auto" latinLnBrk="0" hangingPunct="1">
              <a:lnSpc>
                <a:spcPct val="100000"/>
              </a:lnSpc>
              <a:spcBef>
                <a:spcPts val="799"/>
              </a:spcBef>
              <a:spcAft>
                <a:spcPts val="0"/>
              </a:spcAft>
              <a:buClrTx/>
              <a:buSzTx/>
              <a:buFont typeface="Arial" charset="0"/>
              <a:buChar char="•"/>
              <a:tabLst/>
              <a:defRPr/>
            </a:pPr>
            <a:r>
              <a:rPr kumimoji="0" lang="en-US" sz="2131" b="0" i="0" u="none" strike="noStrike" kern="1200" cap="none" spc="0" normalizeH="0" baseline="0" noProof="0">
                <a:ln>
                  <a:noFill/>
                </a:ln>
                <a:solidFill>
                  <a:srgbClr val="000000"/>
                </a:solidFill>
                <a:effectLst/>
                <a:uLnTx/>
                <a:uFillTx/>
                <a:latin typeface="Calibri" panose="020F0502020204030204"/>
                <a:ea typeface="+mn-ea"/>
                <a:cs typeface="+mn-cs"/>
              </a:rPr>
              <a:t>Level 1 is used for body text. The bullet is optional and may be removed. </a:t>
            </a:r>
            <a:br>
              <a:rPr kumimoji="0" lang="en-US" sz="2131" b="0" i="0" u="none" strike="noStrike" kern="1200" cap="none" spc="0" normalizeH="0" baseline="0" noProof="0">
                <a:ln>
                  <a:noFill/>
                </a:ln>
                <a:solidFill>
                  <a:srgbClr val="000000"/>
                </a:solidFill>
                <a:effectLst/>
                <a:uLnTx/>
                <a:uFillTx/>
                <a:latin typeface="Calibri" panose="020F0502020204030204"/>
                <a:ea typeface="+mn-ea"/>
                <a:cs typeface="+mn-cs"/>
              </a:rPr>
            </a:br>
            <a:r>
              <a:rPr kumimoji="0" lang="en-US" sz="2131" b="0" i="0" u="none" strike="noStrike" kern="1200" cap="none" spc="0" normalizeH="0" baseline="0" noProof="0">
                <a:ln>
                  <a:noFill/>
                </a:ln>
                <a:solidFill>
                  <a:srgbClr val="000000"/>
                </a:solidFill>
                <a:effectLst/>
                <a:uLnTx/>
                <a:uFillTx/>
                <a:latin typeface="Calibri" panose="020F0502020204030204"/>
                <a:ea typeface="+mn-ea"/>
                <a:cs typeface="+mn-cs"/>
              </a:rPr>
              <a:t>Click “indent more” to access additional text styles.</a:t>
            </a:r>
          </a:p>
          <a:p>
            <a:pPr marL="687178" marR="0" lvl="1" indent="-325616" algn="l" defTabSz="1217889" rtl="0" eaLnBrk="1" fontAlgn="auto" latinLnBrk="0" hangingPunct="1">
              <a:lnSpc>
                <a:spcPct val="100000"/>
              </a:lnSpc>
              <a:spcBef>
                <a:spcPts val="0"/>
              </a:spcBef>
              <a:spcAft>
                <a:spcPts val="0"/>
              </a:spcAft>
              <a:buClrTx/>
              <a:buSzTx/>
              <a:buFont typeface="LucidaGrande" charset="0"/>
              <a:buChar char="-"/>
              <a:tabLst/>
              <a:defRPr/>
            </a:pPr>
            <a:r>
              <a:rPr kumimoji="0" lang="en-US" sz="2131" b="0" i="0" u="none" strike="noStrike" kern="1200" cap="none" spc="0" normalizeH="0" baseline="0" noProof="0">
                <a:ln>
                  <a:noFill/>
                </a:ln>
                <a:solidFill>
                  <a:srgbClr val="000000"/>
                </a:solidFill>
                <a:effectLst/>
                <a:uLnTx/>
                <a:uFillTx/>
                <a:latin typeface="Calibri" charset="0"/>
                <a:cs typeface="Calibri" charset="0"/>
              </a:rPr>
              <a:t>Second level is a nested text bullet</a:t>
            </a:r>
          </a:p>
          <a:p>
            <a:pPr marL="974311" marR="0" lvl="2" indent="-304472" algn="l" defTabSz="1217889" rtl="0" eaLnBrk="1" fontAlgn="auto" latinLnBrk="0" hangingPunct="1">
              <a:lnSpc>
                <a:spcPct val="100000"/>
              </a:lnSpc>
              <a:spcBef>
                <a:spcPts val="0"/>
              </a:spcBef>
              <a:spcAft>
                <a:spcPts val="0"/>
              </a:spcAft>
              <a:buClrTx/>
              <a:buSzPct val="80000"/>
              <a:buFont typeface="Courier New" charset="0"/>
              <a:buChar char="o"/>
              <a:tabLst/>
              <a:defRPr/>
            </a:pPr>
            <a:r>
              <a:rPr kumimoji="0" lang="en-US" sz="2131" b="0" i="0" u="none" strike="noStrike" kern="1200" cap="none" spc="0" normalizeH="0" baseline="0" noProof="0">
                <a:ln>
                  <a:noFill/>
                </a:ln>
                <a:solidFill>
                  <a:srgbClr val="000000"/>
                </a:solidFill>
                <a:effectLst/>
                <a:uLnTx/>
                <a:uFillTx/>
                <a:latin typeface="Calibri" panose="020F0502020204030204"/>
                <a:ea typeface="+mn-ea"/>
                <a:cs typeface="+mn-cs"/>
              </a:rPr>
              <a:t>Third level is a nested text bullet. </a:t>
            </a:r>
          </a:p>
          <a:p>
            <a:pPr marL="0" marR="0" lvl="3" indent="0" algn="l" defTabSz="1217889" rtl="0" eaLnBrk="1" fontAlgn="auto" latinLnBrk="0" hangingPunct="1">
              <a:lnSpc>
                <a:spcPct val="100000"/>
              </a:lnSpc>
              <a:spcBef>
                <a:spcPts val="2397"/>
              </a:spcBef>
              <a:spcAft>
                <a:spcPts val="0"/>
              </a:spcAft>
              <a:buClrTx/>
              <a:buSzTx/>
              <a:buFont typeface=".AppleSystemUIFont" charset="-120"/>
              <a:buNone/>
              <a:tabLst/>
              <a:defRPr/>
            </a:pPr>
            <a:r>
              <a:rPr kumimoji="0" lang="en-US" sz="2131" b="1" i="0" u="none" strike="noStrike" kern="1200" cap="all" spc="133" normalizeH="0" baseline="0" noProof="0">
                <a:ln>
                  <a:noFill/>
                </a:ln>
                <a:solidFill>
                  <a:srgbClr val="243646"/>
                </a:solidFill>
                <a:effectLst/>
                <a:uLnTx/>
                <a:uFillTx/>
                <a:latin typeface="Calibri" charset="0"/>
                <a:cs typeface="Calibri" charset="0"/>
              </a:rPr>
              <a:t>Level 4 is an optional subhead</a:t>
            </a:r>
          </a:p>
          <a:p>
            <a:pPr marL="0" marR="0" lvl="4" indent="0" algn="l" defTabSz="1217889" rtl="0" eaLnBrk="1" fontAlgn="auto" latinLnBrk="0" hangingPunct="1">
              <a:lnSpc>
                <a:spcPct val="100000"/>
              </a:lnSpc>
              <a:spcBef>
                <a:spcPts val="799"/>
              </a:spcBef>
              <a:spcAft>
                <a:spcPts val="799"/>
              </a:spcAft>
              <a:buClrTx/>
              <a:buSzTx/>
              <a:buFont typeface="Arial" panose="020B0604020202020204" pitchFamily="34" charset="0"/>
              <a:buNone/>
              <a:tabLst/>
              <a:defRPr/>
            </a:pPr>
            <a:r>
              <a:rPr kumimoji="0" lang="en-US" sz="1865" b="0" i="1" u="none" strike="noStrike" kern="1200" cap="none" spc="0" normalizeH="0" baseline="0" noProof="0">
                <a:ln>
                  <a:noFill/>
                </a:ln>
                <a:solidFill>
                  <a:srgbClr val="000000"/>
                </a:solidFill>
                <a:effectLst/>
                <a:uLnTx/>
                <a:uFillTx/>
                <a:latin typeface="Georgia" charset="0"/>
              </a:rPr>
              <a:t>Level 5 is an optional short description. </a:t>
            </a:r>
          </a:p>
          <a:p>
            <a:pPr marL="0" marR="0" lvl="5" indent="0" algn="l" defTabSz="1217889" rtl="0" eaLnBrk="1" fontAlgn="auto" latinLnBrk="0" hangingPunct="1">
              <a:lnSpc>
                <a:spcPct val="100000"/>
              </a:lnSpc>
              <a:spcBef>
                <a:spcPts val="1598"/>
              </a:spcBef>
              <a:spcAft>
                <a:spcPts val="0"/>
              </a:spcAft>
              <a:buClrTx/>
              <a:buSzTx/>
              <a:buFontTx/>
              <a:buNone/>
              <a:tabLst/>
              <a:defRPr/>
            </a:pPr>
            <a:r>
              <a:rPr kumimoji="0" lang="en-US" sz="1465" b="0" i="1" u="none" strike="noStrike" kern="1200" cap="none" spc="0" normalizeH="0" baseline="0" noProof="0">
                <a:ln>
                  <a:noFill/>
                </a:ln>
                <a:solidFill>
                  <a:srgbClr val="000000"/>
                </a:solidFill>
                <a:effectLst/>
                <a:uLnTx/>
                <a:uFillTx/>
                <a:latin typeface="Calibri" charset="0"/>
                <a:cs typeface="Calibri" charset="0"/>
              </a:rPr>
              <a:t>Level 6 is used for source information or footnotes.</a:t>
            </a:r>
          </a:p>
        </p:txBody>
      </p:sp>
      <p:sp>
        <p:nvSpPr>
          <p:cNvPr id="7" name="Slide Number Placeholder 10"/>
          <p:cNvSpPr>
            <a:spLocks noGrp="1"/>
          </p:cNvSpPr>
          <p:nvPr>
            <p:ph type="sldNum" sz="quarter" idx="12"/>
          </p:nvPr>
        </p:nvSpPr>
        <p:spPr/>
        <p:txBody>
          <a:bodyPr/>
          <a:lstStyle>
            <a:lvl1pPr>
              <a:defRPr/>
            </a:lvl1pPr>
          </a:lstStyle>
          <a:p>
            <a:pPr>
              <a:defRPr/>
            </a:pPr>
            <a:fld id="{6B864F98-A3F4-4225-9B73-C923C3F85F37}" type="slidenum">
              <a:rPr lang="en-US"/>
              <a:pPr>
                <a:defRPr/>
              </a:pPr>
              <a:t>‹#›</a:t>
            </a:fld>
            <a:endParaRPr lang="en-US" dirty="0"/>
          </a:p>
        </p:txBody>
      </p:sp>
    </p:spTree>
    <p:extLst>
      <p:ext uri="{BB962C8B-B14F-4D97-AF65-F5344CB8AC3E}">
        <p14:creationId xmlns:p14="http://schemas.microsoft.com/office/powerpoint/2010/main" val="23105021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79300" cy="1014942"/>
          </a:xfrm>
          <a:solidFill>
            <a:schemeClr val="tx2"/>
          </a:solidFill>
        </p:spPr>
        <p:txBody>
          <a:bodyPr>
            <a:normAutofit/>
          </a:bodyPr>
          <a:lstStyle>
            <a:lvl1pPr>
              <a:defRPr sz="3197">
                <a:solidFill>
                  <a:schemeClr val="bg1"/>
                </a:solidFill>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608965" y="1116437"/>
            <a:ext cx="10961370" cy="7043394"/>
          </a:xfrm>
        </p:spPr>
        <p:txBody>
          <a:bodyPr/>
          <a:lstStyle>
            <a:lvl1pPr marL="0" indent="0">
              <a:buNone/>
              <a:defRPr/>
            </a:lvl1pPr>
            <a:lvl2pPr marL="462798" indent="-462798">
              <a:spcBef>
                <a:spcPts val="639"/>
              </a:spcBef>
              <a:buFont typeface="Arial" panose="020B0604020202020204" pitchFamily="34" charset="0"/>
              <a:buChar char="•"/>
              <a:defRPr/>
            </a:lvl2pPr>
            <a:lvl3pPr marL="986490" indent="-377546">
              <a:spcBef>
                <a:spcPts val="575"/>
              </a:spcBef>
              <a:buFont typeface="Arial" panose="020B0604020202020204" pitchFamily="34" charset="0"/>
              <a:buChar char="–"/>
              <a:defRPr/>
            </a:lvl3pPr>
            <a:lvl4pPr marL="1522362" indent="-304472">
              <a:spcBef>
                <a:spcPts val="511"/>
              </a:spcBef>
              <a:buFont typeface="Arial" panose="020B0604020202020204" pitchFamily="34" charset="0"/>
              <a:buChar char="•"/>
              <a:defRPr/>
            </a:lvl4pPr>
            <a:lvl5pPr marL="2131306" indent="-304472">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8" name="Footer Placeholder 7"/>
          <p:cNvSpPr>
            <a:spLocks noGrp="1"/>
          </p:cNvSpPr>
          <p:nvPr>
            <p:ph type="ftr" sz="quarter" idx="13"/>
          </p:nvPr>
        </p:nvSpPr>
        <p:spPr/>
        <p:txBody>
          <a:bodyPr/>
          <a:lstStyle/>
          <a:p>
            <a:pPr defTabSz="608945"/>
            <a:r>
              <a:rPr lang="it-IT"/>
              <a:t>Draft - Pre-Decisional Deliberative Document </a:t>
            </a:r>
          </a:p>
          <a:p>
            <a:pPr defTabSz="608945"/>
            <a:r>
              <a:rPr lang="it-IT"/>
              <a:t>Internal VA Use Only</a:t>
            </a:r>
          </a:p>
        </p:txBody>
      </p:sp>
    </p:spTree>
    <p:extLst>
      <p:ext uri="{BB962C8B-B14F-4D97-AF65-F5344CB8AC3E}">
        <p14:creationId xmlns:p14="http://schemas.microsoft.com/office/powerpoint/2010/main" val="41387224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ubtitle">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79300" cy="1014942"/>
          </a:xfrm>
          <a:solidFill>
            <a:schemeClr val="tx2"/>
          </a:solidFill>
        </p:spPr>
        <p:txBody>
          <a:bodyPr>
            <a:normAutofit/>
          </a:bodyPr>
          <a:lstStyle>
            <a:lvl1pPr>
              <a:defRPr sz="3197">
                <a:solidFill>
                  <a:schemeClr val="bg1"/>
                </a:solidFill>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608965" y="1319424"/>
            <a:ext cx="10961370" cy="6495627"/>
          </a:xfrm>
        </p:spPr>
        <p:txBody>
          <a:bodyPr anchor="ctr">
            <a:normAutofit/>
          </a:bodyPr>
          <a:lstStyle>
            <a:lvl1pPr marL="0" indent="0" algn="ctr">
              <a:buNone/>
              <a:defRPr sz="4795"/>
            </a:lvl1pPr>
            <a:lvl2pPr marL="462798" indent="-462798" algn="ctr">
              <a:spcBef>
                <a:spcPts val="639"/>
              </a:spcBef>
              <a:buFont typeface="Arial" panose="020B0604020202020204" pitchFamily="34" charset="0"/>
              <a:buChar char="•"/>
              <a:defRPr sz="4795"/>
            </a:lvl2pPr>
            <a:lvl3pPr marL="986490" indent="-377546" algn="ctr">
              <a:spcBef>
                <a:spcPts val="575"/>
              </a:spcBef>
              <a:buFont typeface="Arial" panose="020B0604020202020204" pitchFamily="34" charset="0"/>
              <a:buChar char="–"/>
              <a:defRPr sz="4795"/>
            </a:lvl3pPr>
            <a:lvl4pPr marL="1522362" indent="-304472" algn="ctr">
              <a:spcBef>
                <a:spcPts val="511"/>
              </a:spcBef>
              <a:buFont typeface="Arial" panose="020B0604020202020204" pitchFamily="34" charset="0"/>
              <a:buChar char="•"/>
              <a:defRPr sz="4795"/>
            </a:lvl4pPr>
            <a:lvl5pPr marL="2131306" indent="-304472" algn="ctr">
              <a:buFont typeface="Arial" panose="020B0604020202020204" pitchFamily="34" charset="0"/>
              <a:buChar char="–"/>
              <a:defRPr sz="4795"/>
            </a:lvl5pPr>
          </a:lstStyle>
          <a:p>
            <a:pPr lvl="0"/>
            <a:r>
              <a:rPr lang="en-US" dirty="0"/>
              <a:t>Click to edit Master text styles</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8" name="Footer Placeholder 7"/>
          <p:cNvSpPr>
            <a:spLocks noGrp="1"/>
          </p:cNvSpPr>
          <p:nvPr>
            <p:ph type="ftr" sz="quarter" idx="13"/>
          </p:nvPr>
        </p:nvSpPr>
        <p:spPr/>
        <p:txBody>
          <a:bodyPr/>
          <a:lstStyle/>
          <a:p>
            <a:pPr defTabSz="608945"/>
            <a:r>
              <a:rPr lang="it-IT"/>
              <a:t>Draft - Pre-Decisional Deliberative Document </a:t>
            </a:r>
          </a:p>
          <a:p>
            <a:pPr defTabSz="608945"/>
            <a:r>
              <a:rPr lang="it-IT"/>
              <a:t>Internal VA Use Only</a:t>
            </a:r>
          </a:p>
        </p:txBody>
      </p:sp>
    </p:spTree>
    <p:extLst>
      <p:ext uri="{BB962C8B-B14F-4D97-AF65-F5344CB8AC3E}">
        <p14:creationId xmlns:p14="http://schemas.microsoft.com/office/powerpoint/2010/main" val="38429817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79300" cy="1014942"/>
          </a:xfrm>
          <a:solidFill>
            <a:schemeClr val="tx2"/>
          </a:solidFill>
        </p:spPr>
        <p:txBody>
          <a:bodyPr>
            <a:normAutofit/>
          </a:bodyPr>
          <a:lstStyle>
            <a:lvl1pPr>
              <a:defRPr sz="3197">
                <a:solidFill>
                  <a:schemeClr val="bg1"/>
                </a:solidFill>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608965" y="1116437"/>
            <a:ext cx="5176203" cy="7043394"/>
          </a:xfrm>
        </p:spPr>
        <p:txBody>
          <a:bodyPr/>
          <a:lstStyle>
            <a:lvl1pPr marL="0" indent="0">
              <a:buNone/>
              <a:defRPr/>
            </a:lvl1pPr>
            <a:lvl2pPr marL="462798" indent="-462798">
              <a:spcBef>
                <a:spcPts val="639"/>
              </a:spcBef>
              <a:buFont typeface="Arial" panose="020B0604020202020204" pitchFamily="34" charset="0"/>
              <a:buChar char="•"/>
              <a:defRPr/>
            </a:lvl2pPr>
            <a:lvl3pPr marL="986490" indent="-377546">
              <a:spcBef>
                <a:spcPts val="575"/>
              </a:spcBef>
              <a:buFont typeface="Arial" panose="020B0604020202020204" pitchFamily="34" charset="0"/>
              <a:buChar char="–"/>
              <a:defRPr/>
            </a:lvl3pPr>
            <a:lvl4pPr marL="1522362" indent="-304472">
              <a:spcBef>
                <a:spcPts val="511"/>
              </a:spcBef>
              <a:buFont typeface="Arial" panose="020B0604020202020204" pitchFamily="34" charset="0"/>
              <a:buChar char="•"/>
              <a:defRPr/>
            </a:lvl4pPr>
            <a:lvl5pPr marL="2131306" indent="-304472">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8" name="Footer Placeholder 7"/>
          <p:cNvSpPr>
            <a:spLocks noGrp="1"/>
          </p:cNvSpPr>
          <p:nvPr>
            <p:ph type="ftr" sz="quarter" idx="13"/>
          </p:nvPr>
        </p:nvSpPr>
        <p:spPr/>
        <p:txBody>
          <a:bodyPr/>
          <a:lstStyle/>
          <a:p>
            <a:pPr defTabSz="608945"/>
            <a:r>
              <a:rPr lang="it-IT"/>
              <a:t>Draft - Pre-Decisional Deliberative Document </a:t>
            </a:r>
          </a:p>
          <a:p>
            <a:pPr defTabSz="608945"/>
            <a:r>
              <a:rPr lang="it-IT"/>
              <a:t>Internal VA Use Only</a:t>
            </a:r>
          </a:p>
        </p:txBody>
      </p:sp>
      <p:sp>
        <p:nvSpPr>
          <p:cNvPr id="7" name="Content Placeholder 2">
            <a:extLst>
              <a:ext uri="{FF2B5EF4-FFF2-40B4-BE49-F238E27FC236}">
                <a16:creationId xmlns:a16="http://schemas.microsoft.com/office/drawing/2014/main" xmlns="" id="{78B0B276-43BE-4A6F-82BD-D60D14ED379B}"/>
              </a:ext>
            </a:extLst>
          </p:cNvPr>
          <p:cNvSpPr>
            <a:spLocks noGrp="1"/>
          </p:cNvSpPr>
          <p:nvPr>
            <p:ph idx="14"/>
          </p:nvPr>
        </p:nvSpPr>
        <p:spPr>
          <a:xfrm>
            <a:off x="6394132" y="1120496"/>
            <a:ext cx="5176203" cy="7043394"/>
          </a:xfrm>
        </p:spPr>
        <p:txBody>
          <a:bodyPr/>
          <a:lstStyle>
            <a:lvl1pPr marL="0" indent="0">
              <a:buNone/>
              <a:defRPr/>
            </a:lvl1pPr>
            <a:lvl2pPr marL="462798" indent="-462798">
              <a:spcBef>
                <a:spcPts val="639"/>
              </a:spcBef>
              <a:buFont typeface="Arial" panose="020B0604020202020204" pitchFamily="34" charset="0"/>
              <a:buChar char="•"/>
              <a:defRPr/>
            </a:lvl2pPr>
            <a:lvl3pPr marL="986490" indent="-377546">
              <a:spcBef>
                <a:spcPts val="575"/>
              </a:spcBef>
              <a:buFont typeface="Arial" panose="020B0604020202020204" pitchFamily="34" charset="0"/>
              <a:buChar char="–"/>
              <a:defRPr/>
            </a:lvl3pPr>
            <a:lvl4pPr marL="1522362" indent="-304472">
              <a:spcBef>
                <a:spcPts val="511"/>
              </a:spcBef>
              <a:buFont typeface="Arial" panose="020B0604020202020204" pitchFamily="34" charset="0"/>
              <a:buChar char="•"/>
              <a:defRPr/>
            </a:lvl4pPr>
            <a:lvl5pPr marL="2131306" indent="-304472">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54482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8965" y="1117253"/>
            <a:ext cx="10961370" cy="60283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pPr>
              <a:defRPr/>
            </a:pPr>
            <a:fld id="{6734FEBD-B590-4EC6-A711-D99E3D2E1E72}" type="slidenum">
              <a:rPr lang="en-US" altLang="en-US" smtClean="0"/>
              <a:pPr>
                <a:defRPr/>
              </a:pPr>
              <a:t>‹#›</a:t>
            </a:fld>
            <a:endParaRPr lang="en-US" altLang="en-US" dirty="0"/>
          </a:p>
        </p:txBody>
      </p:sp>
      <p:sp>
        <p:nvSpPr>
          <p:cNvPr id="8" name="Rectangle 7"/>
          <p:cNvSpPr/>
          <p:nvPr/>
        </p:nvSpPr>
        <p:spPr>
          <a:xfrm>
            <a:off x="0" y="3"/>
            <a:ext cx="12179300" cy="674798"/>
          </a:xfrm>
          <a:prstGeom prst="rect">
            <a:avLst/>
          </a:prstGeom>
          <a:solidFill>
            <a:srgbClr val="003F72"/>
          </a:soli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608945" eaLnBrk="1" fontAlgn="auto" latinLnBrk="0" hangingPunct="1">
              <a:lnSpc>
                <a:spcPct val="100000"/>
              </a:lnSpc>
              <a:spcBef>
                <a:spcPts val="0"/>
              </a:spcBef>
              <a:spcAft>
                <a:spcPts val="0"/>
              </a:spcAft>
              <a:buClrTx/>
              <a:buSzTx/>
              <a:buFontTx/>
              <a:buNone/>
              <a:tabLst/>
              <a:defRPr/>
            </a:pPr>
            <a:endParaRPr kumimoji="0" lang="en-US" sz="2397"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0" y="-333481"/>
            <a:ext cx="12179300" cy="1522413"/>
          </a:xfrm>
        </p:spPr>
        <p:txBody>
          <a:bodyPr>
            <a:normAutofit/>
          </a:bodyPr>
          <a:lstStyle>
            <a:lvl1pPr>
              <a:defRPr sz="3729" b="1">
                <a:solidFill>
                  <a:schemeClr val="bg1"/>
                </a:solidFill>
                <a:latin typeface="+mn-lt"/>
              </a:defRPr>
            </a:lvl1pPr>
          </a:lstStyle>
          <a:p>
            <a:r>
              <a:rPr lang="en-US"/>
              <a:t>Click to edit Master title style</a:t>
            </a:r>
            <a:endParaRPr lang="en-US" dirty="0"/>
          </a:p>
        </p:txBody>
      </p:sp>
    </p:spTree>
    <p:extLst>
      <p:ext uri="{BB962C8B-B14F-4D97-AF65-F5344CB8AC3E}">
        <p14:creationId xmlns:p14="http://schemas.microsoft.com/office/powerpoint/2010/main" val="3536520244"/>
      </p:ext>
    </p:extLst>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79300" cy="1014942"/>
          </a:xfrm>
          <a:solidFill>
            <a:schemeClr val="tx2"/>
          </a:solidFill>
        </p:spPr>
        <p:txBody>
          <a:bodyPr>
            <a:normAutofit/>
          </a:bodyPr>
          <a:lstStyle>
            <a:lvl1pPr>
              <a:defRPr sz="3197">
                <a:solidFill>
                  <a:schemeClr val="bg1"/>
                </a:solidFill>
              </a:defRPr>
            </a:lvl1pPr>
          </a:lstStyle>
          <a:p>
            <a:r>
              <a:rPr lang="en-US" dirty="0"/>
              <a:t>Click to edit Master title style</a:t>
            </a:r>
          </a:p>
        </p:txBody>
      </p:sp>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3" name="Footer Placeholder 2"/>
          <p:cNvSpPr>
            <a:spLocks noGrp="1"/>
          </p:cNvSpPr>
          <p:nvPr>
            <p:ph type="ftr" sz="quarter" idx="13"/>
          </p:nvPr>
        </p:nvSpPr>
        <p:spPr/>
        <p:txBody>
          <a:bodyPr/>
          <a:lstStyle/>
          <a:p>
            <a:pPr defTabSz="608945"/>
            <a:r>
              <a:rPr lang="it-IT"/>
              <a:t>Draft - Pre-Decisional Deliberative Document </a:t>
            </a:r>
          </a:p>
          <a:p>
            <a:pPr defTabSz="608945"/>
            <a:r>
              <a:rPr lang="it-IT"/>
              <a:t>Internal VA Use Only</a:t>
            </a:r>
          </a:p>
        </p:txBody>
      </p:sp>
    </p:spTree>
    <p:extLst>
      <p:ext uri="{BB962C8B-B14F-4D97-AF65-F5344CB8AC3E}">
        <p14:creationId xmlns:p14="http://schemas.microsoft.com/office/powerpoint/2010/main" val="4066253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9134475" y="8749649"/>
            <a:ext cx="2841837" cy="384832"/>
          </a:xfrm>
        </p:spPr>
        <p:txBody>
          <a:bodyPr/>
          <a:lstStyle>
            <a:lvl1pPr>
              <a:defRPr>
                <a:solidFill>
                  <a:schemeClr val="bg1"/>
                </a:solidFill>
                <a:latin typeface="+mn-lt"/>
              </a:defRPr>
            </a:lvl1pPr>
          </a:lstStyle>
          <a:p>
            <a:fld id="{122A4168-FDD5-490D-97CA-067BE328F91A}" type="slidenum">
              <a:rPr lang="en-US" smtClean="0"/>
              <a:pPr/>
              <a:t>‹#›</a:t>
            </a:fld>
            <a:endParaRPr lang="en-US" dirty="0"/>
          </a:p>
        </p:txBody>
      </p:sp>
      <p:sp>
        <p:nvSpPr>
          <p:cNvPr id="5" name="Rectangle 4"/>
          <p:cNvSpPr/>
          <p:nvPr userDrawn="1"/>
        </p:nvSpPr>
        <p:spPr>
          <a:xfrm>
            <a:off x="4795091" y="-44959"/>
            <a:ext cx="1943865" cy="338234"/>
          </a:xfrm>
          <a:prstGeom prst="rect">
            <a:avLst/>
          </a:prstGeom>
        </p:spPr>
        <p:txBody>
          <a:bodyPr wrap="none">
            <a:spAutoFit/>
          </a:bodyPr>
          <a:lstStyle/>
          <a:p>
            <a:r>
              <a:rPr lang="en-US" sz="1598" b="0" i="0" u="none" strike="noStrike" baseline="0" dirty="0">
                <a:solidFill>
                  <a:srgbClr val="FF0000"/>
                </a:solidFill>
                <a:latin typeface="Calibri" panose="020F0502020204030204" pitchFamily="34" charset="0"/>
              </a:rPr>
              <a:t>Internal VA Use Only </a:t>
            </a:r>
            <a:endParaRPr lang="en-US" sz="1598" dirty="0">
              <a:solidFill>
                <a:srgbClr val="FF0000"/>
              </a:solidFill>
            </a:endParaRPr>
          </a:p>
        </p:txBody>
      </p:sp>
      <p:sp>
        <p:nvSpPr>
          <p:cNvPr id="4" name="Title 3">
            <a:extLst>
              <a:ext uri="{FF2B5EF4-FFF2-40B4-BE49-F238E27FC236}">
                <a16:creationId xmlns:a16="http://schemas.microsoft.com/office/drawing/2014/main" xmlns="" id="{9B9EABA8-4A2D-4895-92AC-08D7B8C7534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399992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2F458E45-1875-6342-BF4B-D4EB3A67EC0D}"/>
              </a:ext>
            </a:extLst>
          </p:cNvPr>
          <p:cNvSpPr/>
          <p:nvPr userDrawn="1"/>
        </p:nvSpPr>
        <p:spPr>
          <a:xfrm>
            <a:off x="0" y="3"/>
            <a:ext cx="12179300" cy="913447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349" dirty="0">
              <a:solidFill>
                <a:srgbClr val="000000"/>
              </a:solidFill>
            </a:endParaRPr>
          </a:p>
        </p:txBody>
      </p:sp>
      <p:graphicFrame>
        <p:nvGraphicFramePr>
          <p:cNvPr id="4" name="Object 3" hidden="1"/>
          <p:cNvGraphicFramePr>
            <a:graphicFrameLocks noChangeAspect="1"/>
          </p:cNvGraphicFramePr>
          <p:nvPr userDrawn="1">
            <p:custDataLst>
              <p:tags r:id="rId2"/>
            </p:custDataLst>
          </p:nvPr>
        </p:nvGraphicFramePr>
        <p:xfrm>
          <a:off x="2117" y="2122"/>
          <a:ext cx="2114" cy="2114"/>
        </p:xfrm>
        <a:graphic>
          <a:graphicData uri="http://schemas.openxmlformats.org/presentationml/2006/ole">
            <mc:AlternateContent xmlns:mc="http://schemas.openxmlformats.org/markup-compatibility/2006">
              <mc:Choice xmlns:v="urn:schemas-microsoft-com:vml" Requires="v">
                <p:oleObj spid="_x0000_s1049" name="think-cell Slide" r:id="rId4" imgW="270" imgH="270" progId="TCLayout.ActiveDocument.1">
                  <p:embed/>
                </p:oleObj>
              </mc:Choice>
              <mc:Fallback>
                <p:oleObj name="think-cell Slide" r:id="rId4" imgW="270" imgH="270" progId="TCLayout.ActiveDocument.1">
                  <p:embed/>
                  <p:pic>
                    <p:nvPicPr>
                      <p:cNvPr id="4" name="Object 3" hidden="1"/>
                      <p:cNvPicPr/>
                      <p:nvPr/>
                    </p:nvPicPr>
                    <p:blipFill>
                      <a:blip r:embed="rId5"/>
                      <a:stretch>
                        <a:fillRect/>
                      </a:stretch>
                    </p:blipFill>
                    <p:spPr>
                      <a:xfrm>
                        <a:off x="2117" y="2122"/>
                        <a:ext cx="2114" cy="2114"/>
                      </a:xfrm>
                      <a:prstGeom prst="rect">
                        <a:avLst/>
                      </a:prstGeom>
                    </p:spPr>
                  </p:pic>
                </p:oleObj>
              </mc:Fallback>
            </mc:AlternateContent>
          </a:graphicData>
        </a:graphic>
      </p:graphicFrame>
      <p:sp>
        <p:nvSpPr>
          <p:cNvPr id="2" name="Title 1"/>
          <p:cNvSpPr>
            <a:spLocks noGrp="1"/>
          </p:cNvSpPr>
          <p:nvPr>
            <p:ph type="ctrTitle"/>
          </p:nvPr>
        </p:nvSpPr>
        <p:spPr>
          <a:xfrm>
            <a:off x="1002143" y="1813151"/>
            <a:ext cx="10009281" cy="5625134"/>
          </a:xfrm>
        </p:spPr>
        <p:txBody>
          <a:bodyPr>
            <a:normAutofit/>
          </a:bodyPr>
          <a:lstStyle>
            <a:lvl1pPr algn="l">
              <a:defRPr sz="4945">
                <a:solidFill>
                  <a:schemeClr val="bg1"/>
                </a:solidFill>
              </a:defRPr>
            </a:lvl1pPr>
          </a:lstStyle>
          <a:p>
            <a:r>
              <a:rPr lang="en-US" dirty="0"/>
              <a:t>Click to edit Master title style</a:t>
            </a:r>
          </a:p>
        </p:txBody>
      </p:sp>
      <p:sp>
        <p:nvSpPr>
          <p:cNvPr id="7" name="Slide Number Placeholder 5"/>
          <p:cNvSpPr txBox="1">
            <a:spLocks/>
          </p:cNvSpPr>
          <p:nvPr userDrawn="1"/>
        </p:nvSpPr>
        <p:spPr>
          <a:xfrm>
            <a:off x="9240805" y="8524760"/>
            <a:ext cx="2841837" cy="486326"/>
          </a:xfrm>
          <a:prstGeom prst="rect">
            <a:avLst/>
          </a:prstGeom>
        </p:spPr>
        <p:txBody>
          <a:bodyPr vert="horz" lIns="68509" tIns="34255" rIns="68509" bIns="34255"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899" smtClean="0">
                <a:solidFill>
                  <a:prstClr val="white"/>
                </a:solidFill>
              </a:rPr>
              <a:pPr/>
              <a:t>‹#›</a:t>
            </a:fld>
            <a:endParaRPr lang="en-US" sz="899" dirty="0">
              <a:solidFill>
                <a:prstClr val="white"/>
              </a:solidFill>
            </a:endParaRPr>
          </a:p>
        </p:txBody>
      </p:sp>
      <p:pic>
        <p:nvPicPr>
          <p:cNvPr id="10" name="Picture 9">
            <a:extLst>
              <a:ext uri="{FF2B5EF4-FFF2-40B4-BE49-F238E27FC236}">
                <a16:creationId xmlns:a16="http://schemas.microsoft.com/office/drawing/2014/main" xmlns="" id="{9DA6BBF0-4C99-9E43-A268-9808FEC5BF94}"/>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683674" y="7276916"/>
            <a:ext cx="3450803" cy="741123"/>
          </a:xfrm>
          <a:prstGeom prst="rect">
            <a:avLst/>
          </a:prstGeom>
        </p:spPr>
      </p:pic>
      <p:pic>
        <p:nvPicPr>
          <p:cNvPr id="12" name="Picture 2">
            <a:extLst>
              <a:ext uri="{FF2B5EF4-FFF2-40B4-BE49-F238E27FC236}">
                <a16:creationId xmlns:a16="http://schemas.microsoft.com/office/drawing/2014/main" xmlns="" id="{1CBEA35C-87BD-104C-9408-47C9ECD262C9}"/>
              </a:ext>
            </a:extLst>
          </p:cNvPr>
          <p:cNvPicPr>
            <a:picLocks noChangeAspect="1" noChangeArrowheads="1"/>
          </p:cNvPicPr>
          <p:nvPr userDrawn="1"/>
        </p:nvPicPr>
        <p:blipFill>
          <a:blip r:embed="rId7" cstate="print">
            <a:extLst>
              <a:ext uri="{28A0092B-C50C-407E-A947-70E740481C1C}">
                <a14:useLocalDpi xmlns:a14="http://schemas.microsoft.com/office/drawing/2010/main" val="0"/>
              </a:ext>
            </a:extLst>
          </a:blip>
          <a:stretch>
            <a:fillRect/>
          </a:stretch>
        </p:blipFill>
        <p:spPr bwMode="auto">
          <a:xfrm>
            <a:off x="1431378" y="7278162"/>
            <a:ext cx="2820917" cy="758121"/>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p:cNvSpPr txBox="1"/>
          <p:nvPr userDrawn="1"/>
        </p:nvSpPr>
        <p:spPr>
          <a:xfrm>
            <a:off x="4025229" y="8448183"/>
            <a:ext cx="3963106" cy="276871"/>
          </a:xfrm>
          <a:prstGeom prst="rect">
            <a:avLst/>
          </a:prstGeom>
          <a:noFill/>
        </p:spPr>
        <p:txBody>
          <a:bodyPr wrap="square" rtlCol="0">
            <a:spAutoFit/>
          </a:bodyPr>
          <a:lstStyle/>
          <a:p>
            <a:pPr algn="ctr"/>
            <a:r>
              <a:rPr lang="en-US" sz="1199" dirty="0"/>
              <a:t>Predecisional</a:t>
            </a:r>
            <a:r>
              <a:rPr lang="en-US" sz="1199" baseline="0" dirty="0"/>
              <a:t> / For Internal VA Use Only</a:t>
            </a:r>
            <a:endParaRPr lang="en-US" sz="1199" dirty="0"/>
          </a:p>
        </p:txBody>
      </p:sp>
      <p:grpSp>
        <p:nvGrpSpPr>
          <p:cNvPr id="14" name="Group 13"/>
          <p:cNvGrpSpPr/>
          <p:nvPr userDrawn="1"/>
        </p:nvGrpSpPr>
        <p:grpSpPr>
          <a:xfrm>
            <a:off x="0" y="1826895"/>
            <a:ext cx="11006587" cy="3856778"/>
            <a:chOff x="0" y="1295400"/>
            <a:chExt cx="8263548" cy="2895600"/>
          </a:xfrm>
        </p:grpSpPr>
        <p:sp>
          <p:nvSpPr>
            <p:cNvPr id="6" name="Isosceles Triangle 5"/>
            <p:cNvSpPr/>
            <p:nvPr userDrawn="1"/>
          </p:nvSpPr>
          <p:spPr>
            <a:xfrm rot="10800000">
              <a:off x="7086599" y="2895600"/>
              <a:ext cx="1176948" cy="1295400"/>
            </a:xfrm>
            <a:prstGeom prst="triangle">
              <a:avLst>
                <a:gd name="adj" fmla="val 100000"/>
              </a:avLst>
            </a:prstGeom>
            <a:gradFill>
              <a:gsLst>
                <a:gs pos="0">
                  <a:schemeClr val="bg1">
                    <a:lumMod val="95000"/>
                  </a:schemeClr>
                </a:gs>
                <a:gs pos="100000">
                  <a:schemeClr val="tx1">
                    <a:lumMod val="50000"/>
                    <a:lumOff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8" dirty="0"/>
            </a:p>
          </p:txBody>
        </p:sp>
        <p:sp>
          <p:nvSpPr>
            <p:cNvPr id="3" name="Rectangle 2"/>
            <p:cNvSpPr/>
            <p:nvPr userDrawn="1"/>
          </p:nvSpPr>
          <p:spPr>
            <a:xfrm>
              <a:off x="0" y="1295400"/>
              <a:ext cx="8263548" cy="1600200"/>
            </a:xfrm>
            <a:prstGeom prst="rect">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8" dirty="0"/>
            </a:p>
          </p:txBody>
        </p:sp>
        <p:sp>
          <p:nvSpPr>
            <p:cNvPr id="8" name="Rectangle 7"/>
            <p:cNvSpPr/>
            <p:nvPr userDrawn="1"/>
          </p:nvSpPr>
          <p:spPr>
            <a:xfrm>
              <a:off x="1" y="3476508"/>
              <a:ext cx="6705600" cy="45719"/>
            </a:xfrm>
            <a:prstGeom prst="rect">
              <a:avLst/>
            </a:prstGeom>
            <a:solidFill>
              <a:srgbClr val="7724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98" dirty="0"/>
            </a:p>
          </p:txBody>
        </p:sp>
      </p:grpSp>
    </p:spTree>
    <p:extLst>
      <p:ext uri="{BB962C8B-B14F-4D97-AF65-F5344CB8AC3E}">
        <p14:creationId xmlns:p14="http://schemas.microsoft.com/office/powerpoint/2010/main" val="2964967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6734FEBD-B590-4EC6-A711-D99E3D2E1E72}" type="slidenum">
              <a:rPr lang="en-US" altLang="en-US" smtClean="0"/>
              <a:pPr>
                <a:defRPr/>
              </a:pPr>
              <a:t>‹#›</a:t>
            </a:fld>
            <a:endParaRPr lang="en-US" altLang="en-US" dirty="0"/>
          </a:p>
        </p:txBody>
      </p:sp>
      <p:sp>
        <p:nvSpPr>
          <p:cNvPr id="7" name="Rectangle 6"/>
          <p:cNvSpPr/>
          <p:nvPr/>
        </p:nvSpPr>
        <p:spPr>
          <a:xfrm>
            <a:off x="0" y="0"/>
            <a:ext cx="12179300" cy="674798"/>
          </a:xfrm>
          <a:prstGeom prst="rect">
            <a:avLst/>
          </a:prstGeom>
          <a:solidFill>
            <a:srgbClr val="003F72"/>
          </a:soli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608945" eaLnBrk="1" fontAlgn="auto" latinLnBrk="0" hangingPunct="1">
              <a:lnSpc>
                <a:spcPct val="100000"/>
              </a:lnSpc>
              <a:spcBef>
                <a:spcPts val="0"/>
              </a:spcBef>
              <a:spcAft>
                <a:spcPts val="0"/>
              </a:spcAft>
              <a:buClrTx/>
              <a:buSzTx/>
              <a:buFontTx/>
              <a:buNone/>
              <a:tabLst/>
              <a:defRPr/>
            </a:pPr>
            <a:endParaRPr kumimoji="0" lang="en-US" sz="2397"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608965" y="-405977"/>
            <a:ext cx="10961370" cy="1522413"/>
          </a:xfrm>
        </p:spPr>
        <p:txBody>
          <a:bodyPr>
            <a:normAutofit/>
          </a:bodyPr>
          <a:lstStyle>
            <a:lvl1pPr>
              <a:defRPr sz="3729" b="1">
                <a:solidFill>
                  <a:schemeClr val="bg1"/>
                </a:solidFill>
                <a:latin typeface="+mn-lt"/>
              </a:defRPr>
            </a:lvl1pPr>
          </a:lstStyle>
          <a:p>
            <a:r>
              <a:rPr lang="en-US"/>
              <a:t>Click to edit Master title style</a:t>
            </a:r>
            <a:endParaRPr lang="en-US" dirty="0"/>
          </a:p>
        </p:txBody>
      </p:sp>
    </p:spTree>
    <p:extLst>
      <p:ext uri="{BB962C8B-B14F-4D97-AF65-F5344CB8AC3E}">
        <p14:creationId xmlns:p14="http://schemas.microsoft.com/office/powerpoint/2010/main" val="3176028942"/>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2_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6734FEBD-B590-4EC6-A711-D99E3D2E1E72}" type="slidenum">
              <a:rPr lang="en-US" altLang="en-US" smtClean="0"/>
              <a:pPr>
                <a:defRPr/>
              </a:pPr>
              <a:t>‹#›</a:t>
            </a:fld>
            <a:endParaRPr lang="en-US" altLang="en-US" dirty="0"/>
          </a:p>
        </p:txBody>
      </p:sp>
      <p:sp>
        <p:nvSpPr>
          <p:cNvPr id="7" name="Rectangle 6"/>
          <p:cNvSpPr/>
          <p:nvPr/>
        </p:nvSpPr>
        <p:spPr>
          <a:xfrm>
            <a:off x="0" y="0"/>
            <a:ext cx="12179300" cy="674798"/>
          </a:xfrm>
          <a:prstGeom prst="rect">
            <a:avLst/>
          </a:prstGeom>
          <a:solidFill>
            <a:srgbClr val="003F72"/>
          </a:soli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608945" eaLnBrk="1" fontAlgn="auto" latinLnBrk="0" hangingPunct="1">
              <a:lnSpc>
                <a:spcPct val="100000"/>
              </a:lnSpc>
              <a:spcBef>
                <a:spcPts val="0"/>
              </a:spcBef>
              <a:spcAft>
                <a:spcPts val="0"/>
              </a:spcAft>
              <a:buClrTx/>
              <a:buSzTx/>
              <a:buFontTx/>
              <a:buNone/>
              <a:tabLst/>
              <a:defRPr/>
            </a:pPr>
            <a:endParaRPr kumimoji="0" lang="en-US" sz="2397"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608965" y="2638848"/>
            <a:ext cx="10961370" cy="1522413"/>
          </a:xfrm>
        </p:spPr>
        <p:txBody>
          <a:bodyPr>
            <a:normAutofit/>
          </a:bodyPr>
          <a:lstStyle>
            <a:lvl1pPr>
              <a:defRPr sz="4795" b="1">
                <a:solidFill>
                  <a:schemeClr val="tx1">
                    <a:lumMod val="95000"/>
                    <a:lumOff val="5000"/>
                  </a:schemeClr>
                </a:solidFill>
                <a:latin typeface="+mn-lt"/>
              </a:defRPr>
            </a:lvl1pPr>
          </a:lstStyle>
          <a:p>
            <a:r>
              <a:rPr lang="en-US"/>
              <a:t>Click to edit Master title style</a:t>
            </a:r>
            <a:endParaRPr lang="en-US" dirty="0"/>
          </a:p>
        </p:txBody>
      </p:sp>
    </p:spTree>
    <p:extLst>
      <p:ext uri="{BB962C8B-B14F-4D97-AF65-F5344CB8AC3E}">
        <p14:creationId xmlns:p14="http://schemas.microsoft.com/office/powerpoint/2010/main" val="3480519535"/>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8967" y="363687"/>
            <a:ext cx="4006906" cy="1547786"/>
          </a:xfrm>
        </p:spPr>
        <p:txBody>
          <a:bodyPr anchor="b"/>
          <a:lstStyle>
            <a:lvl1pPr algn="l">
              <a:defRPr sz="2664" b="1"/>
            </a:lvl1pPr>
          </a:lstStyle>
          <a:p>
            <a:r>
              <a:rPr lang="en-US"/>
              <a:t>Click to edit Master title style</a:t>
            </a:r>
          </a:p>
        </p:txBody>
      </p:sp>
      <p:sp>
        <p:nvSpPr>
          <p:cNvPr id="3" name="Content Placeholder 2"/>
          <p:cNvSpPr>
            <a:spLocks noGrp="1"/>
          </p:cNvSpPr>
          <p:nvPr>
            <p:ph idx="1"/>
          </p:nvPr>
        </p:nvSpPr>
        <p:spPr>
          <a:xfrm>
            <a:off x="4761768" y="363691"/>
            <a:ext cx="6808567" cy="7796021"/>
          </a:xfrm>
        </p:spPr>
        <p:txBody>
          <a:bodyPr/>
          <a:lstStyle>
            <a:lvl1pPr>
              <a:defRPr sz="4262"/>
            </a:lvl1pPr>
            <a:lvl2pPr>
              <a:defRPr sz="3729"/>
            </a:lvl2pPr>
            <a:lvl3pPr>
              <a:defRPr sz="3197"/>
            </a:lvl3pPr>
            <a:lvl4pPr>
              <a:defRPr sz="2664"/>
            </a:lvl4pPr>
            <a:lvl5pPr>
              <a:defRPr sz="2664"/>
            </a:lvl5pPr>
            <a:lvl6pPr>
              <a:defRPr sz="2664"/>
            </a:lvl6pPr>
            <a:lvl7pPr>
              <a:defRPr sz="2664"/>
            </a:lvl7pPr>
            <a:lvl8pPr>
              <a:defRPr sz="2664"/>
            </a:lvl8pPr>
            <a:lvl9pPr>
              <a:defRPr sz="266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8967" y="1911477"/>
            <a:ext cx="4006906" cy="6248235"/>
          </a:xfrm>
        </p:spPr>
        <p:txBody>
          <a:bodyPr/>
          <a:lstStyle>
            <a:lvl1pPr marL="0" indent="0">
              <a:buNone/>
              <a:defRPr sz="1865"/>
            </a:lvl1pPr>
            <a:lvl2pPr marL="608945" indent="0">
              <a:buNone/>
              <a:defRPr sz="1598"/>
            </a:lvl2pPr>
            <a:lvl3pPr marL="1217889" indent="0">
              <a:buNone/>
              <a:defRPr sz="1332"/>
            </a:lvl3pPr>
            <a:lvl4pPr marL="1826834" indent="0">
              <a:buNone/>
              <a:defRPr sz="1199"/>
            </a:lvl4pPr>
            <a:lvl5pPr marL="2435779" indent="0">
              <a:buNone/>
              <a:defRPr sz="1199"/>
            </a:lvl5pPr>
            <a:lvl6pPr marL="3044723" indent="0">
              <a:buNone/>
              <a:defRPr sz="1199"/>
            </a:lvl6pPr>
            <a:lvl7pPr marL="3653668" indent="0">
              <a:buNone/>
              <a:defRPr sz="1199"/>
            </a:lvl7pPr>
            <a:lvl8pPr marL="4262613" indent="0">
              <a:buNone/>
              <a:defRPr sz="1199"/>
            </a:lvl8pPr>
            <a:lvl9pPr marL="4871557" indent="0">
              <a:buNone/>
              <a:defRPr sz="1199"/>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pPr>
              <a:defRPr/>
            </a:pPr>
            <a:fld id="{A36658F7-C6FB-4A0E-BFD3-2ABFA91356FB}" type="slidenum">
              <a:rPr lang="en-US" smtClean="0"/>
              <a:pPr>
                <a:defRPr/>
              </a:pPr>
              <a:t>‹#›</a:t>
            </a:fld>
            <a:endParaRPr lang="en-US" dirty="0"/>
          </a:p>
        </p:txBody>
      </p:sp>
    </p:spTree>
    <p:extLst>
      <p:ext uri="{BB962C8B-B14F-4D97-AF65-F5344CB8AC3E}">
        <p14:creationId xmlns:p14="http://schemas.microsoft.com/office/powerpoint/2010/main" val="2189665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7228" y="6394132"/>
            <a:ext cx="7307580" cy="754864"/>
          </a:xfrm>
        </p:spPr>
        <p:txBody>
          <a:bodyPr anchor="b"/>
          <a:lstStyle>
            <a:lvl1pPr algn="l">
              <a:defRPr sz="2664" b="1"/>
            </a:lvl1pPr>
          </a:lstStyle>
          <a:p>
            <a:r>
              <a:rPr lang="en-US"/>
              <a:t>Click to edit Master title style</a:t>
            </a:r>
          </a:p>
        </p:txBody>
      </p:sp>
      <p:sp>
        <p:nvSpPr>
          <p:cNvPr id="3" name="Picture Placeholder 2"/>
          <p:cNvSpPr>
            <a:spLocks noGrp="1"/>
          </p:cNvSpPr>
          <p:nvPr>
            <p:ph type="pic" idx="1"/>
          </p:nvPr>
        </p:nvSpPr>
        <p:spPr>
          <a:xfrm>
            <a:off x="2387228" y="816182"/>
            <a:ext cx="7307580" cy="5480685"/>
          </a:xfrm>
        </p:spPr>
        <p:txBody>
          <a:bodyPr/>
          <a:lstStyle>
            <a:lvl1pPr marL="0" indent="0">
              <a:buNone/>
              <a:defRPr sz="4262"/>
            </a:lvl1pPr>
            <a:lvl2pPr marL="608945" indent="0">
              <a:buNone/>
              <a:defRPr sz="3729"/>
            </a:lvl2pPr>
            <a:lvl3pPr marL="1217889" indent="0">
              <a:buNone/>
              <a:defRPr sz="3197"/>
            </a:lvl3pPr>
            <a:lvl4pPr marL="1826834" indent="0">
              <a:buNone/>
              <a:defRPr sz="2664"/>
            </a:lvl4pPr>
            <a:lvl5pPr marL="2435779" indent="0">
              <a:buNone/>
              <a:defRPr sz="2664"/>
            </a:lvl5pPr>
            <a:lvl6pPr marL="3044723" indent="0">
              <a:buNone/>
              <a:defRPr sz="2664"/>
            </a:lvl6pPr>
            <a:lvl7pPr marL="3653668" indent="0">
              <a:buNone/>
              <a:defRPr sz="2664"/>
            </a:lvl7pPr>
            <a:lvl8pPr marL="4262613" indent="0">
              <a:buNone/>
              <a:defRPr sz="2664"/>
            </a:lvl8pPr>
            <a:lvl9pPr marL="4871557" indent="0">
              <a:buNone/>
              <a:defRPr sz="2664"/>
            </a:lvl9pPr>
          </a:lstStyle>
          <a:p>
            <a:r>
              <a:rPr lang="en-US" dirty="0"/>
              <a:t>Click icon to add picture</a:t>
            </a:r>
          </a:p>
        </p:txBody>
      </p:sp>
      <p:sp>
        <p:nvSpPr>
          <p:cNvPr id="4" name="Text Placeholder 3"/>
          <p:cNvSpPr>
            <a:spLocks noGrp="1"/>
          </p:cNvSpPr>
          <p:nvPr>
            <p:ph type="body" sz="half" idx="2"/>
          </p:nvPr>
        </p:nvSpPr>
        <p:spPr>
          <a:xfrm>
            <a:off x="2387228" y="7148996"/>
            <a:ext cx="7307580" cy="1072031"/>
          </a:xfrm>
        </p:spPr>
        <p:txBody>
          <a:bodyPr/>
          <a:lstStyle>
            <a:lvl1pPr marL="0" indent="0">
              <a:buNone/>
              <a:defRPr sz="1865"/>
            </a:lvl1pPr>
            <a:lvl2pPr marL="608945" indent="0">
              <a:buNone/>
              <a:defRPr sz="1598"/>
            </a:lvl2pPr>
            <a:lvl3pPr marL="1217889" indent="0">
              <a:buNone/>
              <a:defRPr sz="1332"/>
            </a:lvl3pPr>
            <a:lvl4pPr marL="1826834" indent="0">
              <a:buNone/>
              <a:defRPr sz="1199"/>
            </a:lvl4pPr>
            <a:lvl5pPr marL="2435779" indent="0">
              <a:buNone/>
              <a:defRPr sz="1199"/>
            </a:lvl5pPr>
            <a:lvl6pPr marL="3044723" indent="0">
              <a:buNone/>
              <a:defRPr sz="1199"/>
            </a:lvl6pPr>
            <a:lvl7pPr marL="3653668" indent="0">
              <a:buNone/>
              <a:defRPr sz="1199"/>
            </a:lvl7pPr>
            <a:lvl8pPr marL="4262613" indent="0">
              <a:buNone/>
              <a:defRPr sz="1199"/>
            </a:lvl8pPr>
            <a:lvl9pPr marL="4871557" indent="0">
              <a:buNone/>
              <a:defRPr sz="1199"/>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pPr>
              <a:defRPr/>
            </a:pPr>
            <a:fld id="{6734FEBD-B590-4EC6-A711-D99E3D2E1E72}" type="slidenum">
              <a:rPr lang="en-US" altLang="en-US" smtClean="0"/>
              <a:pPr>
                <a:defRPr/>
              </a:pPr>
              <a:t>‹#›</a:t>
            </a:fld>
            <a:endParaRPr lang="en-US" altLang="en-US" dirty="0"/>
          </a:p>
        </p:txBody>
      </p:sp>
    </p:spTree>
    <p:extLst>
      <p:ext uri="{BB962C8B-B14F-4D97-AF65-F5344CB8AC3E}">
        <p14:creationId xmlns:p14="http://schemas.microsoft.com/office/powerpoint/2010/main" val="3700087214"/>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8965" y="8466309"/>
            <a:ext cx="2841837" cy="486326"/>
          </a:xfrm>
          <a:prstGeom prst="rect">
            <a:avLst/>
          </a:prstGeom>
        </p:spPr>
        <p:txBody>
          <a:bodyPr/>
          <a:lstStyle/>
          <a:p>
            <a:pPr>
              <a:defRPr/>
            </a:pPr>
            <a:r>
              <a:rPr lang="en-US" dirty="0"/>
              <a:t>Last Modified: 6/27/2019</a:t>
            </a:r>
          </a:p>
        </p:txBody>
      </p:sp>
      <p:sp>
        <p:nvSpPr>
          <p:cNvPr id="5" name="Footer Placeholder 4"/>
          <p:cNvSpPr>
            <a:spLocks noGrp="1"/>
          </p:cNvSpPr>
          <p:nvPr>
            <p:ph type="ftr" sz="quarter" idx="11"/>
          </p:nvPr>
        </p:nvSpPr>
        <p:spPr>
          <a:xfrm>
            <a:off x="4161261" y="8466309"/>
            <a:ext cx="3856778" cy="486326"/>
          </a:xfrm>
          <a:prstGeom prst="rect">
            <a:avLst/>
          </a:prstGeom>
        </p:spPr>
        <p:txBody>
          <a:bodyPr/>
          <a:lstStyle/>
          <a:p>
            <a:pPr>
              <a:defRPr/>
            </a:pPr>
            <a:r>
              <a:rPr lang="en-US" dirty="0"/>
              <a:t>DRAFT</a:t>
            </a:r>
          </a:p>
        </p:txBody>
      </p:sp>
      <p:sp>
        <p:nvSpPr>
          <p:cNvPr id="6" name="Slide Number Placeholder 5"/>
          <p:cNvSpPr>
            <a:spLocks noGrp="1"/>
          </p:cNvSpPr>
          <p:nvPr>
            <p:ph type="sldNum" sz="quarter" idx="12"/>
          </p:nvPr>
        </p:nvSpPr>
        <p:spPr/>
        <p:txBody>
          <a:bodyPr/>
          <a:lstStyle/>
          <a:p>
            <a:pPr>
              <a:defRPr/>
            </a:pPr>
            <a:fld id="{6734FEBD-B590-4EC6-A711-D99E3D2E1E72}" type="slidenum">
              <a:rPr lang="en-US" altLang="en-US" smtClean="0"/>
              <a:pPr>
                <a:defRPr/>
              </a:pPr>
              <a:t>‹#›</a:t>
            </a:fld>
            <a:endParaRPr lang="en-US" altLang="en-US" dirty="0"/>
          </a:p>
        </p:txBody>
      </p:sp>
    </p:spTree>
    <p:extLst>
      <p:ext uri="{BB962C8B-B14F-4D97-AF65-F5344CB8AC3E}">
        <p14:creationId xmlns:p14="http://schemas.microsoft.com/office/powerpoint/2010/main" val="2242017844"/>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29992" y="365806"/>
            <a:ext cx="2740343" cy="779390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8965" y="365806"/>
            <a:ext cx="8018039" cy="779390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8965" y="8466309"/>
            <a:ext cx="2841837" cy="486326"/>
          </a:xfrm>
          <a:prstGeom prst="rect">
            <a:avLst/>
          </a:prstGeom>
        </p:spPr>
        <p:txBody>
          <a:bodyPr/>
          <a:lstStyle/>
          <a:p>
            <a:pPr>
              <a:defRPr/>
            </a:pPr>
            <a:r>
              <a:rPr lang="en-US" dirty="0"/>
              <a:t>Last Modified: 6/27/2019</a:t>
            </a:r>
          </a:p>
        </p:txBody>
      </p:sp>
      <p:sp>
        <p:nvSpPr>
          <p:cNvPr id="5" name="Footer Placeholder 4"/>
          <p:cNvSpPr>
            <a:spLocks noGrp="1"/>
          </p:cNvSpPr>
          <p:nvPr>
            <p:ph type="ftr" sz="quarter" idx="11"/>
          </p:nvPr>
        </p:nvSpPr>
        <p:spPr>
          <a:xfrm>
            <a:off x="4161261" y="8466309"/>
            <a:ext cx="3856778" cy="486326"/>
          </a:xfrm>
          <a:prstGeom prst="rect">
            <a:avLst/>
          </a:prstGeom>
        </p:spPr>
        <p:txBody>
          <a:bodyPr/>
          <a:lstStyle/>
          <a:p>
            <a:pPr>
              <a:defRPr/>
            </a:pPr>
            <a:r>
              <a:rPr lang="en-US" dirty="0"/>
              <a:t>DRAFT</a:t>
            </a:r>
          </a:p>
        </p:txBody>
      </p:sp>
      <p:sp>
        <p:nvSpPr>
          <p:cNvPr id="6" name="Slide Number Placeholder 5"/>
          <p:cNvSpPr>
            <a:spLocks noGrp="1"/>
          </p:cNvSpPr>
          <p:nvPr>
            <p:ph type="sldNum" sz="quarter" idx="12"/>
          </p:nvPr>
        </p:nvSpPr>
        <p:spPr/>
        <p:txBody>
          <a:bodyPr/>
          <a:lstStyle/>
          <a:p>
            <a:pPr>
              <a:defRPr/>
            </a:pPr>
            <a:fld id="{6734FEBD-B590-4EC6-A711-D99E3D2E1E72}" type="slidenum">
              <a:rPr lang="en-US" altLang="en-US" smtClean="0"/>
              <a:pPr>
                <a:defRPr/>
              </a:pPr>
              <a:t>‹#›</a:t>
            </a:fld>
            <a:endParaRPr lang="en-US" altLang="en-US" dirty="0"/>
          </a:p>
        </p:txBody>
      </p:sp>
    </p:spTree>
    <p:extLst>
      <p:ext uri="{BB962C8B-B14F-4D97-AF65-F5344CB8AC3E}">
        <p14:creationId xmlns:p14="http://schemas.microsoft.com/office/powerpoint/2010/main" val="3932735380"/>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F6B576-EDF7-4A82-938C-CFA849B06AD8}"/>
              </a:ext>
            </a:extLst>
          </p:cNvPr>
          <p:cNvSpPr>
            <a:spLocks noGrp="1"/>
          </p:cNvSpPr>
          <p:nvPr>
            <p:ph type="title"/>
          </p:nvPr>
        </p:nvSpPr>
        <p:spPr/>
        <p:txBody>
          <a:bodyPr/>
          <a:lstStyle/>
          <a:p>
            <a:r>
              <a:rPr lang="en-US"/>
              <a:t>Click to edit Master title style</a:t>
            </a:r>
          </a:p>
        </p:txBody>
      </p:sp>
      <p:sp>
        <p:nvSpPr>
          <p:cNvPr id="4" name="Content Placeholder 2">
            <a:extLst>
              <a:ext uri="{FF2B5EF4-FFF2-40B4-BE49-F238E27FC236}">
                <a16:creationId xmlns:a16="http://schemas.microsoft.com/office/drawing/2014/main" xmlns="" id="{A09F6543-1310-40EA-9C5E-BCA63447E719}"/>
              </a:ext>
            </a:extLst>
          </p:cNvPr>
          <p:cNvSpPr>
            <a:spLocks noGrp="1"/>
          </p:cNvSpPr>
          <p:nvPr>
            <p:ph idx="1"/>
          </p:nvPr>
        </p:nvSpPr>
        <p:spPr>
          <a:xfrm>
            <a:off x="608965" y="1725404"/>
            <a:ext cx="10961370" cy="6434308"/>
          </a:xfrm>
        </p:spPr>
        <p:txBody>
          <a:bodyPr/>
          <a:lstStyle>
            <a:lvl1pPr>
              <a:defRPr>
                <a:latin typeface="Calibri (Headings)"/>
              </a:defRPr>
            </a:lvl1pPr>
            <a:lvl2pPr>
              <a:defRPr>
                <a:latin typeface="Calibri (Headings)"/>
              </a:defRPr>
            </a:lvl2pPr>
            <a:lvl3pPr>
              <a:defRPr>
                <a:latin typeface="Calibri (Headings)"/>
              </a:defRPr>
            </a:lvl3pPr>
            <a:lvl4pPr>
              <a:defRPr>
                <a:latin typeface="Calibri (Headings)"/>
              </a:defRPr>
            </a:lvl4pPr>
            <a:lvl5pPr>
              <a:defRPr>
                <a:latin typeface="Calibri (Heading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2">
            <a:extLst>
              <a:ext uri="{FF2B5EF4-FFF2-40B4-BE49-F238E27FC236}">
                <a16:creationId xmlns:a16="http://schemas.microsoft.com/office/drawing/2014/main" xmlns="" id="{95AB9E2E-2622-45D3-B42A-FE97A5777D63}"/>
              </a:ext>
            </a:extLst>
          </p:cNvPr>
          <p:cNvSpPr>
            <a:spLocks noGrp="1"/>
          </p:cNvSpPr>
          <p:nvPr>
            <p:ph type="sldNum" sz="quarter" idx="10"/>
          </p:nvPr>
        </p:nvSpPr>
        <p:spPr/>
        <p:txBody>
          <a:bodyPr/>
          <a:lstStyle/>
          <a:p>
            <a:fld id="{122A4168-FDD5-490D-97CA-067BE328F91A}" type="slidenum">
              <a:rPr lang="en-US" smtClean="0"/>
              <a:pPr/>
              <a:t>‹#›</a:t>
            </a:fld>
            <a:endParaRPr lang="en-US" dirty="0"/>
          </a:p>
        </p:txBody>
      </p:sp>
    </p:spTree>
    <p:extLst>
      <p:ext uri="{BB962C8B-B14F-4D97-AF65-F5344CB8AC3E}">
        <p14:creationId xmlns:p14="http://schemas.microsoft.com/office/powerpoint/2010/main" val="607647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2.png"/><Relationship Id="rId4" Type="http://schemas.openxmlformats.org/officeDocument/2006/relationships/slideLayout" Target="../slideLayouts/slideLayout13.xml"/><Relationship Id="rId9"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19.xml"/><Relationship Id="rId7"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8965" y="365802"/>
            <a:ext cx="10961370" cy="152241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8965" y="2131381"/>
            <a:ext cx="10961370" cy="602833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p:nvSpPr>
        <p:spPr>
          <a:xfrm>
            <a:off x="0" y="8171885"/>
            <a:ext cx="12179300" cy="974768"/>
          </a:xfrm>
          <a:prstGeom prst="rect">
            <a:avLst/>
          </a:prstGeom>
          <a:solidFill>
            <a:srgbClr val="17355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8945"/>
            <a:endParaRPr lang="en-US" sz="2397" dirty="0">
              <a:solidFill>
                <a:prstClr val="white"/>
              </a:solidFill>
            </a:endParaRPr>
          </a:p>
        </p:txBody>
      </p:sp>
      <p:pic>
        <p:nvPicPr>
          <p:cNvPr id="9" name="Picture 8" descr="3. VA-PRIMARY-HORIZONTAL-WHITE-VECTOR2.png"/>
          <p:cNvPicPr>
            <a:picLocks noChangeAspect="1"/>
          </p:cNvPicPr>
          <p:nvPr/>
        </p:nvPicPr>
        <p:blipFill>
          <a:blip r:embed="rId11" cstate="email">
            <a:extLst>
              <a:ext uri="{28A0092B-C50C-407E-A947-70E740481C1C}">
                <a14:useLocalDpi xmlns:a14="http://schemas.microsoft.com/office/drawing/2010/main" val="0"/>
              </a:ext>
            </a:extLst>
          </a:blip>
          <a:stretch>
            <a:fillRect/>
          </a:stretch>
        </p:blipFill>
        <p:spPr>
          <a:xfrm>
            <a:off x="8379228" y="8346009"/>
            <a:ext cx="2943331" cy="655298"/>
          </a:xfrm>
          <a:prstGeom prst="rect">
            <a:avLst/>
          </a:prstGeom>
        </p:spPr>
      </p:pic>
      <p:sp>
        <p:nvSpPr>
          <p:cNvPr id="6" name="Slide Number Placeholder 5"/>
          <p:cNvSpPr>
            <a:spLocks noGrp="1"/>
          </p:cNvSpPr>
          <p:nvPr>
            <p:ph type="sldNum" sz="quarter" idx="4"/>
          </p:nvPr>
        </p:nvSpPr>
        <p:spPr>
          <a:xfrm>
            <a:off x="9240804" y="8524632"/>
            <a:ext cx="2841837" cy="486326"/>
          </a:xfrm>
          <a:prstGeom prst="rect">
            <a:avLst/>
          </a:prstGeom>
        </p:spPr>
        <p:txBody>
          <a:bodyPr vert="horz" lIns="91440" tIns="45720" rIns="91440" bIns="45720" rtlCol="0" anchor="ctr"/>
          <a:lstStyle>
            <a:lvl1pPr algn="r">
              <a:defRPr sz="1598">
                <a:solidFill>
                  <a:schemeClr val="bg1"/>
                </a:solidFill>
              </a:defRPr>
            </a:lvl1pPr>
          </a:lstStyle>
          <a:p>
            <a:pPr>
              <a:defRPr/>
            </a:pPr>
            <a:fld id="{6734FEBD-B590-4EC6-A711-D99E3D2E1E72}" type="slidenum">
              <a:rPr lang="en-US" altLang="en-US" smtClean="0"/>
              <a:pPr>
                <a:defRPr/>
              </a:pPr>
              <a:t>‹#›</a:t>
            </a:fld>
            <a:endParaRPr lang="en-US" altLang="en-US" dirty="0"/>
          </a:p>
        </p:txBody>
      </p:sp>
      <p:pic>
        <p:nvPicPr>
          <p:cNvPr id="7" name="Picture 2" descr="C:\Users\vacoGrovem\AppData\Local\Microsoft\Windows\Temporary Internet Files\Content.Outlook\83QVOJUE\CHOOSE-VA-rev.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202988" y="8221028"/>
            <a:ext cx="2713914" cy="7307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16962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79" r:id="rId9"/>
  </p:sldLayoutIdLst>
  <p:hf hdr="0"/>
  <p:txStyles>
    <p:titleStyle>
      <a:lvl1pPr algn="ctr" defTabSz="608945" rtl="0" eaLnBrk="1" latinLnBrk="0" hangingPunct="1">
        <a:spcBef>
          <a:spcPct val="0"/>
        </a:spcBef>
        <a:buNone/>
        <a:defRPr sz="5860" kern="1200">
          <a:solidFill>
            <a:schemeClr val="tx1"/>
          </a:solidFill>
          <a:latin typeface="Arial" panose="020B0604020202020204" pitchFamily="34" charset="0"/>
          <a:ea typeface="+mj-ea"/>
          <a:cs typeface="Arial" panose="020B0604020202020204" pitchFamily="34" charset="0"/>
        </a:defRPr>
      </a:lvl1pPr>
    </p:titleStyle>
    <p:bodyStyle>
      <a:lvl1pPr marL="456709" indent="-456709" algn="l" defTabSz="608945" rtl="0" eaLnBrk="1" latinLnBrk="0" hangingPunct="1">
        <a:spcBef>
          <a:spcPct val="20000"/>
        </a:spcBef>
        <a:buFont typeface="Arial"/>
        <a:buChar char="•"/>
        <a:defRPr sz="4262" kern="1200">
          <a:solidFill>
            <a:schemeClr val="tx1"/>
          </a:solidFill>
          <a:latin typeface="Arial" panose="020B0604020202020204" pitchFamily="34" charset="0"/>
          <a:ea typeface="+mn-ea"/>
          <a:cs typeface="Arial" panose="020B0604020202020204" pitchFamily="34" charset="0"/>
        </a:defRPr>
      </a:lvl1pPr>
      <a:lvl2pPr marL="989535" indent="-380590" algn="l" defTabSz="608945" rtl="0" eaLnBrk="1" latinLnBrk="0" hangingPunct="1">
        <a:spcBef>
          <a:spcPct val="20000"/>
        </a:spcBef>
        <a:buFont typeface="Arial"/>
        <a:buChar char="–"/>
        <a:defRPr sz="3729" kern="1200">
          <a:solidFill>
            <a:schemeClr val="tx1"/>
          </a:solidFill>
          <a:latin typeface="Arial" panose="020B0604020202020204" pitchFamily="34" charset="0"/>
          <a:ea typeface="+mn-ea"/>
          <a:cs typeface="Arial" panose="020B0604020202020204" pitchFamily="34" charset="0"/>
        </a:defRPr>
      </a:lvl2pPr>
      <a:lvl3pPr marL="1522362" indent="-304472" algn="l" defTabSz="608945" rtl="0" eaLnBrk="1" latinLnBrk="0" hangingPunct="1">
        <a:spcBef>
          <a:spcPct val="20000"/>
        </a:spcBef>
        <a:buFont typeface="Arial"/>
        <a:buChar char="•"/>
        <a:defRPr sz="3197" kern="1200">
          <a:solidFill>
            <a:schemeClr val="tx1"/>
          </a:solidFill>
          <a:latin typeface="Arial" panose="020B0604020202020204" pitchFamily="34" charset="0"/>
          <a:ea typeface="+mn-ea"/>
          <a:cs typeface="Arial" panose="020B0604020202020204" pitchFamily="34" charset="0"/>
        </a:defRPr>
      </a:lvl3pPr>
      <a:lvl4pPr marL="2131306" indent="-304472" algn="l" defTabSz="608945" rtl="0" eaLnBrk="1" latinLnBrk="0" hangingPunct="1">
        <a:spcBef>
          <a:spcPct val="20000"/>
        </a:spcBef>
        <a:buFont typeface="Arial"/>
        <a:buChar char="–"/>
        <a:defRPr sz="2664" kern="1200">
          <a:solidFill>
            <a:schemeClr val="tx1"/>
          </a:solidFill>
          <a:latin typeface="Arial" panose="020B0604020202020204" pitchFamily="34" charset="0"/>
          <a:ea typeface="+mn-ea"/>
          <a:cs typeface="Arial" panose="020B0604020202020204" pitchFamily="34" charset="0"/>
        </a:defRPr>
      </a:lvl4pPr>
      <a:lvl5pPr marL="2740251" indent="-304472" algn="l" defTabSz="608945" rtl="0" eaLnBrk="1" latinLnBrk="0" hangingPunct="1">
        <a:spcBef>
          <a:spcPct val="20000"/>
        </a:spcBef>
        <a:buFont typeface="Arial"/>
        <a:buChar char="»"/>
        <a:defRPr sz="2664" kern="1200">
          <a:solidFill>
            <a:schemeClr val="tx1"/>
          </a:solidFill>
          <a:latin typeface="Arial" panose="020B0604020202020204" pitchFamily="34" charset="0"/>
          <a:ea typeface="+mn-ea"/>
          <a:cs typeface="Arial" panose="020B0604020202020204" pitchFamily="34" charset="0"/>
        </a:defRPr>
      </a:lvl5pPr>
      <a:lvl6pPr marL="3349196" indent="-304472" algn="l" defTabSz="608945" rtl="0" eaLnBrk="1" latinLnBrk="0" hangingPunct="1">
        <a:spcBef>
          <a:spcPct val="20000"/>
        </a:spcBef>
        <a:buFont typeface="Arial"/>
        <a:buChar char="•"/>
        <a:defRPr sz="2664" kern="1200">
          <a:solidFill>
            <a:schemeClr val="tx1"/>
          </a:solidFill>
          <a:latin typeface="+mn-lt"/>
          <a:ea typeface="+mn-ea"/>
          <a:cs typeface="+mn-cs"/>
        </a:defRPr>
      </a:lvl6pPr>
      <a:lvl7pPr marL="3958140" indent="-304472" algn="l" defTabSz="608945" rtl="0" eaLnBrk="1" latinLnBrk="0" hangingPunct="1">
        <a:spcBef>
          <a:spcPct val="20000"/>
        </a:spcBef>
        <a:buFont typeface="Arial"/>
        <a:buChar char="•"/>
        <a:defRPr sz="2664" kern="1200">
          <a:solidFill>
            <a:schemeClr val="tx1"/>
          </a:solidFill>
          <a:latin typeface="+mn-lt"/>
          <a:ea typeface="+mn-ea"/>
          <a:cs typeface="+mn-cs"/>
        </a:defRPr>
      </a:lvl7pPr>
      <a:lvl8pPr marL="4567085" indent="-304472" algn="l" defTabSz="608945" rtl="0" eaLnBrk="1" latinLnBrk="0" hangingPunct="1">
        <a:spcBef>
          <a:spcPct val="20000"/>
        </a:spcBef>
        <a:buFont typeface="Arial"/>
        <a:buChar char="•"/>
        <a:defRPr sz="2664" kern="1200">
          <a:solidFill>
            <a:schemeClr val="tx1"/>
          </a:solidFill>
          <a:latin typeface="+mn-lt"/>
          <a:ea typeface="+mn-ea"/>
          <a:cs typeface="+mn-cs"/>
        </a:defRPr>
      </a:lvl8pPr>
      <a:lvl9pPr marL="5176030" indent="-304472" algn="l" defTabSz="608945" rtl="0" eaLnBrk="1" latinLnBrk="0" hangingPunct="1">
        <a:spcBef>
          <a:spcPct val="20000"/>
        </a:spcBef>
        <a:buFont typeface="Arial"/>
        <a:buChar char="•"/>
        <a:defRPr sz="2664" kern="1200">
          <a:solidFill>
            <a:schemeClr val="tx1"/>
          </a:solidFill>
          <a:latin typeface="+mn-lt"/>
          <a:ea typeface="+mn-ea"/>
          <a:cs typeface="+mn-cs"/>
        </a:defRPr>
      </a:lvl9pPr>
    </p:bodyStyle>
    <p:otherStyle>
      <a:defPPr>
        <a:defRPr lang="en-US"/>
      </a:defPPr>
      <a:lvl1pPr marL="0" algn="l" defTabSz="608945" rtl="0" eaLnBrk="1" latinLnBrk="0" hangingPunct="1">
        <a:defRPr sz="2397" kern="1200">
          <a:solidFill>
            <a:schemeClr val="tx1"/>
          </a:solidFill>
          <a:latin typeface="+mn-lt"/>
          <a:ea typeface="+mn-ea"/>
          <a:cs typeface="+mn-cs"/>
        </a:defRPr>
      </a:lvl1pPr>
      <a:lvl2pPr marL="608945" algn="l" defTabSz="608945" rtl="0" eaLnBrk="1" latinLnBrk="0" hangingPunct="1">
        <a:defRPr sz="2397" kern="1200">
          <a:solidFill>
            <a:schemeClr val="tx1"/>
          </a:solidFill>
          <a:latin typeface="+mn-lt"/>
          <a:ea typeface="+mn-ea"/>
          <a:cs typeface="+mn-cs"/>
        </a:defRPr>
      </a:lvl2pPr>
      <a:lvl3pPr marL="1217889" algn="l" defTabSz="608945" rtl="0" eaLnBrk="1" latinLnBrk="0" hangingPunct="1">
        <a:defRPr sz="2397" kern="1200">
          <a:solidFill>
            <a:schemeClr val="tx1"/>
          </a:solidFill>
          <a:latin typeface="+mn-lt"/>
          <a:ea typeface="+mn-ea"/>
          <a:cs typeface="+mn-cs"/>
        </a:defRPr>
      </a:lvl3pPr>
      <a:lvl4pPr marL="1826834" algn="l" defTabSz="608945" rtl="0" eaLnBrk="1" latinLnBrk="0" hangingPunct="1">
        <a:defRPr sz="2397" kern="1200">
          <a:solidFill>
            <a:schemeClr val="tx1"/>
          </a:solidFill>
          <a:latin typeface="+mn-lt"/>
          <a:ea typeface="+mn-ea"/>
          <a:cs typeface="+mn-cs"/>
        </a:defRPr>
      </a:lvl4pPr>
      <a:lvl5pPr marL="2435779" algn="l" defTabSz="608945" rtl="0" eaLnBrk="1" latinLnBrk="0" hangingPunct="1">
        <a:defRPr sz="2397" kern="1200">
          <a:solidFill>
            <a:schemeClr val="tx1"/>
          </a:solidFill>
          <a:latin typeface="+mn-lt"/>
          <a:ea typeface="+mn-ea"/>
          <a:cs typeface="+mn-cs"/>
        </a:defRPr>
      </a:lvl5pPr>
      <a:lvl6pPr marL="3044723" algn="l" defTabSz="608945" rtl="0" eaLnBrk="1" latinLnBrk="0" hangingPunct="1">
        <a:defRPr sz="2397" kern="1200">
          <a:solidFill>
            <a:schemeClr val="tx1"/>
          </a:solidFill>
          <a:latin typeface="+mn-lt"/>
          <a:ea typeface="+mn-ea"/>
          <a:cs typeface="+mn-cs"/>
        </a:defRPr>
      </a:lvl6pPr>
      <a:lvl7pPr marL="3653668" algn="l" defTabSz="608945" rtl="0" eaLnBrk="1" latinLnBrk="0" hangingPunct="1">
        <a:defRPr sz="2397" kern="1200">
          <a:solidFill>
            <a:schemeClr val="tx1"/>
          </a:solidFill>
          <a:latin typeface="+mn-lt"/>
          <a:ea typeface="+mn-ea"/>
          <a:cs typeface="+mn-cs"/>
        </a:defRPr>
      </a:lvl7pPr>
      <a:lvl8pPr marL="4262613" algn="l" defTabSz="608945" rtl="0" eaLnBrk="1" latinLnBrk="0" hangingPunct="1">
        <a:defRPr sz="2397" kern="1200">
          <a:solidFill>
            <a:schemeClr val="tx1"/>
          </a:solidFill>
          <a:latin typeface="+mn-lt"/>
          <a:ea typeface="+mn-ea"/>
          <a:cs typeface="+mn-cs"/>
        </a:defRPr>
      </a:lvl8pPr>
      <a:lvl9pPr marL="4871557" algn="l" defTabSz="608945" rtl="0" eaLnBrk="1" latinLnBrk="0" hangingPunct="1">
        <a:defRPr sz="2397"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8179040"/>
            <a:ext cx="12179300" cy="97476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121793" tIns="60897" rIns="121793" bIns="60897" rtlCol="0" anchor="ctr"/>
          <a:lstStyle/>
          <a:p>
            <a:pPr algn="ctr" defTabSz="608945"/>
            <a:endParaRPr lang="en-US" sz="2397" dirty="0">
              <a:solidFill>
                <a:prstClr val="white"/>
              </a:solidFill>
            </a:endParaRPr>
          </a:p>
        </p:txBody>
      </p:sp>
      <p:sp>
        <p:nvSpPr>
          <p:cNvPr id="2" name="Title Placeholder 1"/>
          <p:cNvSpPr>
            <a:spLocks noGrp="1"/>
          </p:cNvSpPr>
          <p:nvPr>
            <p:ph type="title"/>
          </p:nvPr>
        </p:nvSpPr>
        <p:spPr>
          <a:xfrm>
            <a:off x="608965" y="365802"/>
            <a:ext cx="10961370" cy="152241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8965" y="2131502"/>
            <a:ext cx="10961370" cy="602833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descr="3. VA-PRIMARY-HORIZONTAL-WHITE-VECTOR2.png"/>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379228" y="8353164"/>
            <a:ext cx="2943331" cy="655298"/>
          </a:xfrm>
          <a:prstGeom prst="rect">
            <a:avLst/>
          </a:prstGeom>
        </p:spPr>
      </p:pic>
      <p:sp>
        <p:nvSpPr>
          <p:cNvPr id="6" name="Slide Number Placeholder 5"/>
          <p:cNvSpPr>
            <a:spLocks noGrp="1"/>
          </p:cNvSpPr>
          <p:nvPr userDrawn="1">
            <p:ph type="sldNum" sz="quarter" idx="4"/>
          </p:nvPr>
        </p:nvSpPr>
        <p:spPr>
          <a:xfrm>
            <a:off x="9240804" y="8524753"/>
            <a:ext cx="2841837" cy="486326"/>
          </a:xfrm>
          <a:prstGeom prst="rect">
            <a:avLst/>
          </a:prstGeom>
        </p:spPr>
        <p:txBody>
          <a:bodyPr vert="horz" lIns="91440" tIns="45720" rIns="91440" bIns="45720" rtlCol="0" anchor="ctr"/>
          <a:lstStyle>
            <a:lvl1pPr algn="r">
              <a:defRPr sz="1598">
                <a:solidFill>
                  <a:schemeClr val="bg1"/>
                </a:solidFill>
              </a:defRPr>
            </a:lvl1pPr>
          </a:lstStyle>
          <a:p>
            <a:pPr defTabSz="608945"/>
            <a:fld id="{D983F1FA-211D-3044-9E35-958DFBC26156}" type="slidenum">
              <a:rPr lang="en-US" smtClean="0">
                <a:solidFill>
                  <a:prstClr val="white"/>
                </a:solidFill>
              </a:rPr>
              <a:pPr defTabSz="608945"/>
              <a:t>‹#›</a:t>
            </a:fld>
            <a:endParaRPr lang="en-US" dirty="0">
              <a:solidFill>
                <a:prstClr val="white"/>
              </a:solidFill>
            </a:endParaRPr>
          </a:p>
        </p:txBody>
      </p:sp>
      <p:pic>
        <p:nvPicPr>
          <p:cNvPr id="10" name="Picture 2" descr="C:\Users\vacoGrovem\AppData\Local\Microsoft\Windows\Temporary Internet Files\Content.Outlook\83QVOJUE\CHOOSE-VA-rev.png"/>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202988" y="8221028"/>
            <a:ext cx="2713914" cy="730758"/>
          </a:xfrm>
          <a:prstGeom prst="rect">
            <a:avLst/>
          </a:prstGeom>
          <a:noFill/>
          <a:extLst>
            <a:ext uri="{909E8E84-426E-40DD-AFC4-6F175D3DCCD1}">
              <a14:hiddenFill xmlns:a14="http://schemas.microsoft.com/office/drawing/2010/main">
                <a:solidFill>
                  <a:srgbClr val="FFFFFF"/>
                </a:solidFill>
              </a14:hiddenFill>
            </a:ext>
          </a:extLst>
        </p:spPr>
      </p:pic>
      <p:sp>
        <p:nvSpPr>
          <p:cNvPr id="7" name="Footer Placeholder 4"/>
          <p:cNvSpPr>
            <a:spLocks noGrp="1"/>
          </p:cNvSpPr>
          <p:nvPr>
            <p:ph type="ftr" sz="quarter" idx="3"/>
          </p:nvPr>
        </p:nvSpPr>
        <p:spPr>
          <a:xfrm>
            <a:off x="2916903" y="8466430"/>
            <a:ext cx="5462325" cy="486326"/>
          </a:xfrm>
          <a:prstGeom prst="rect">
            <a:avLst/>
          </a:prstGeom>
        </p:spPr>
        <p:txBody>
          <a:bodyPr lIns="91440" tIns="45720" rIns="91440" bIns="45720"/>
          <a:lstStyle>
            <a:lvl1pPr algn="ctr">
              <a:defRPr lang="it-IT" sz="1598" kern="1200" dirty="0" smtClean="0">
                <a:solidFill>
                  <a:prstClr val="white"/>
                </a:solidFill>
                <a:latin typeface="+mn-lt"/>
                <a:ea typeface="+mn-ea"/>
                <a:cs typeface="+mn-cs"/>
              </a:defRPr>
            </a:lvl1pPr>
          </a:lstStyle>
          <a:p>
            <a:pPr defTabSz="608945"/>
            <a:r>
              <a:rPr lang="it-IT"/>
              <a:t>Draft - Pre-Decisional Deliberative Document </a:t>
            </a:r>
          </a:p>
          <a:p>
            <a:pPr defTabSz="608945"/>
            <a:r>
              <a:rPr lang="it-IT"/>
              <a:t>Internal VA Use Only</a:t>
            </a:r>
          </a:p>
        </p:txBody>
      </p:sp>
    </p:spTree>
    <p:extLst>
      <p:ext uri="{BB962C8B-B14F-4D97-AF65-F5344CB8AC3E}">
        <p14:creationId xmlns:p14="http://schemas.microsoft.com/office/powerpoint/2010/main" val="136693582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6" r:id="rId6"/>
    <p:sldLayoutId id="2147483678" r:id="rId7"/>
  </p:sldLayoutIdLst>
  <p:hf hdr="0" dt="0"/>
  <p:txStyles>
    <p:titleStyle>
      <a:lvl1pPr algn="ctr" defTabSz="608945" rtl="0" eaLnBrk="1" latinLnBrk="0" hangingPunct="1">
        <a:spcBef>
          <a:spcPct val="0"/>
        </a:spcBef>
        <a:buNone/>
        <a:defRPr sz="5328" kern="1200">
          <a:solidFill>
            <a:schemeClr val="tx1"/>
          </a:solidFill>
          <a:latin typeface="Arial" pitchFamily="34" charset="0"/>
          <a:ea typeface="+mj-ea"/>
          <a:cs typeface="Arial" pitchFamily="34" charset="0"/>
        </a:defRPr>
      </a:lvl1pPr>
    </p:titleStyle>
    <p:bodyStyle>
      <a:lvl1pPr marL="456709" indent="-456709" algn="l" defTabSz="608945" rtl="0" eaLnBrk="1" latinLnBrk="0" hangingPunct="1">
        <a:spcBef>
          <a:spcPct val="20000"/>
        </a:spcBef>
        <a:buFont typeface="Arial"/>
        <a:buChar char="•"/>
        <a:defRPr sz="2664" kern="1200">
          <a:solidFill>
            <a:schemeClr val="tx1"/>
          </a:solidFill>
          <a:latin typeface="Arial" pitchFamily="34" charset="0"/>
          <a:ea typeface="+mn-ea"/>
          <a:cs typeface="Arial" pitchFamily="34" charset="0"/>
        </a:defRPr>
      </a:lvl1pPr>
      <a:lvl2pPr marL="989535" indent="-380590" algn="l" defTabSz="608945" rtl="0" eaLnBrk="1" latinLnBrk="0" hangingPunct="1">
        <a:spcBef>
          <a:spcPct val="20000"/>
        </a:spcBef>
        <a:buFont typeface="Arial"/>
        <a:buChar char="–"/>
        <a:defRPr sz="2397" kern="1200">
          <a:solidFill>
            <a:schemeClr val="tx1"/>
          </a:solidFill>
          <a:latin typeface="Arial" pitchFamily="34" charset="0"/>
          <a:ea typeface="+mn-ea"/>
          <a:cs typeface="Arial" pitchFamily="34" charset="0"/>
        </a:defRPr>
      </a:lvl2pPr>
      <a:lvl3pPr marL="1522362" indent="-304472" algn="l" defTabSz="608945" rtl="0" eaLnBrk="1" latinLnBrk="0" hangingPunct="1">
        <a:spcBef>
          <a:spcPct val="20000"/>
        </a:spcBef>
        <a:buFont typeface="Arial"/>
        <a:buChar char="•"/>
        <a:defRPr sz="2131" kern="1200">
          <a:solidFill>
            <a:schemeClr val="tx1"/>
          </a:solidFill>
          <a:latin typeface="Arial" pitchFamily="34" charset="0"/>
          <a:ea typeface="+mn-ea"/>
          <a:cs typeface="Arial" pitchFamily="34" charset="0"/>
        </a:defRPr>
      </a:lvl3pPr>
      <a:lvl4pPr marL="2131306" indent="-304472" algn="l" defTabSz="608945" rtl="0" eaLnBrk="1" latinLnBrk="0" hangingPunct="1">
        <a:spcBef>
          <a:spcPct val="20000"/>
        </a:spcBef>
        <a:buFont typeface="Arial"/>
        <a:buChar char="–"/>
        <a:defRPr sz="1865" kern="1200">
          <a:solidFill>
            <a:schemeClr val="tx1"/>
          </a:solidFill>
          <a:latin typeface="Arial" pitchFamily="34" charset="0"/>
          <a:ea typeface="+mn-ea"/>
          <a:cs typeface="Arial" pitchFamily="34" charset="0"/>
        </a:defRPr>
      </a:lvl4pPr>
      <a:lvl5pPr marL="2740251" indent="-304472" algn="l" defTabSz="608945" rtl="0" eaLnBrk="1" latinLnBrk="0" hangingPunct="1">
        <a:spcBef>
          <a:spcPct val="20000"/>
        </a:spcBef>
        <a:buFont typeface="Arial"/>
        <a:buChar char="»"/>
        <a:defRPr sz="1865" kern="1200">
          <a:solidFill>
            <a:schemeClr val="tx1"/>
          </a:solidFill>
          <a:latin typeface="Arial" pitchFamily="34" charset="0"/>
          <a:ea typeface="+mn-ea"/>
          <a:cs typeface="Arial" pitchFamily="34" charset="0"/>
        </a:defRPr>
      </a:lvl5pPr>
      <a:lvl6pPr marL="3349196" indent="-304472" algn="l" defTabSz="608945" rtl="0" eaLnBrk="1" latinLnBrk="0" hangingPunct="1">
        <a:spcBef>
          <a:spcPct val="20000"/>
        </a:spcBef>
        <a:buFont typeface="Arial"/>
        <a:buChar char="•"/>
        <a:defRPr sz="2664" kern="1200">
          <a:solidFill>
            <a:schemeClr val="tx1"/>
          </a:solidFill>
          <a:latin typeface="+mn-lt"/>
          <a:ea typeface="+mn-ea"/>
          <a:cs typeface="+mn-cs"/>
        </a:defRPr>
      </a:lvl6pPr>
      <a:lvl7pPr marL="3958140" indent="-304472" algn="l" defTabSz="608945" rtl="0" eaLnBrk="1" latinLnBrk="0" hangingPunct="1">
        <a:spcBef>
          <a:spcPct val="20000"/>
        </a:spcBef>
        <a:buFont typeface="Arial"/>
        <a:buChar char="•"/>
        <a:defRPr sz="2664" kern="1200">
          <a:solidFill>
            <a:schemeClr val="tx1"/>
          </a:solidFill>
          <a:latin typeface="+mn-lt"/>
          <a:ea typeface="+mn-ea"/>
          <a:cs typeface="+mn-cs"/>
        </a:defRPr>
      </a:lvl7pPr>
      <a:lvl8pPr marL="4567085" indent="-304472" algn="l" defTabSz="608945" rtl="0" eaLnBrk="1" latinLnBrk="0" hangingPunct="1">
        <a:spcBef>
          <a:spcPct val="20000"/>
        </a:spcBef>
        <a:buFont typeface="Arial"/>
        <a:buChar char="•"/>
        <a:defRPr sz="2664" kern="1200">
          <a:solidFill>
            <a:schemeClr val="tx1"/>
          </a:solidFill>
          <a:latin typeface="+mn-lt"/>
          <a:ea typeface="+mn-ea"/>
          <a:cs typeface="+mn-cs"/>
        </a:defRPr>
      </a:lvl8pPr>
      <a:lvl9pPr marL="5176030" indent="-304472" algn="l" defTabSz="608945" rtl="0" eaLnBrk="1" latinLnBrk="0" hangingPunct="1">
        <a:spcBef>
          <a:spcPct val="20000"/>
        </a:spcBef>
        <a:buFont typeface="Arial"/>
        <a:buChar char="•"/>
        <a:defRPr sz="2664" kern="1200">
          <a:solidFill>
            <a:schemeClr val="tx1"/>
          </a:solidFill>
          <a:latin typeface="+mn-lt"/>
          <a:ea typeface="+mn-ea"/>
          <a:cs typeface="+mn-cs"/>
        </a:defRPr>
      </a:lvl9pPr>
    </p:bodyStyle>
    <p:otherStyle>
      <a:defPPr>
        <a:defRPr lang="en-US"/>
      </a:defPPr>
      <a:lvl1pPr marL="0" algn="l" defTabSz="608945" rtl="0" eaLnBrk="1" latinLnBrk="0" hangingPunct="1">
        <a:defRPr sz="2397" kern="1200">
          <a:solidFill>
            <a:schemeClr val="tx1"/>
          </a:solidFill>
          <a:latin typeface="+mn-lt"/>
          <a:ea typeface="+mn-ea"/>
          <a:cs typeface="+mn-cs"/>
        </a:defRPr>
      </a:lvl1pPr>
      <a:lvl2pPr marL="608945" algn="l" defTabSz="608945" rtl="0" eaLnBrk="1" latinLnBrk="0" hangingPunct="1">
        <a:defRPr sz="2397" kern="1200">
          <a:solidFill>
            <a:schemeClr val="tx1"/>
          </a:solidFill>
          <a:latin typeface="+mn-lt"/>
          <a:ea typeface="+mn-ea"/>
          <a:cs typeface="+mn-cs"/>
        </a:defRPr>
      </a:lvl2pPr>
      <a:lvl3pPr marL="1217889" algn="l" defTabSz="608945" rtl="0" eaLnBrk="1" latinLnBrk="0" hangingPunct="1">
        <a:defRPr sz="2397" kern="1200">
          <a:solidFill>
            <a:schemeClr val="tx1"/>
          </a:solidFill>
          <a:latin typeface="+mn-lt"/>
          <a:ea typeface="+mn-ea"/>
          <a:cs typeface="+mn-cs"/>
        </a:defRPr>
      </a:lvl3pPr>
      <a:lvl4pPr marL="1826834" algn="l" defTabSz="608945" rtl="0" eaLnBrk="1" latinLnBrk="0" hangingPunct="1">
        <a:defRPr sz="2397" kern="1200">
          <a:solidFill>
            <a:schemeClr val="tx1"/>
          </a:solidFill>
          <a:latin typeface="+mn-lt"/>
          <a:ea typeface="+mn-ea"/>
          <a:cs typeface="+mn-cs"/>
        </a:defRPr>
      </a:lvl4pPr>
      <a:lvl5pPr marL="2435779" algn="l" defTabSz="608945" rtl="0" eaLnBrk="1" latinLnBrk="0" hangingPunct="1">
        <a:defRPr sz="2397" kern="1200">
          <a:solidFill>
            <a:schemeClr val="tx1"/>
          </a:solidFill>
          <a:latin typeface="+mn-lt"/>
          <a:ea typeface="+mn-ea"/>
          <a:cs typeface="+mn-cs"/>
        </a:defRPr>
      </a:lvl5pPr>
      <a:lvl6pPr marL="3044723" algn="l" defTabSz="608945" rtl="0" eaLnBrk="1" latinLnBrk="0" hangingPunct="1">
        <a:defRPr sz="2397" kern="1200">
          <a:solidFill>
            <a:schemeClr val="tx1"/>
          </a:solidFill>
          <a:latin typeface="+mn-lt"/>
          <a:ea typeface="+mn-ea"/>
          <a:cs typeface="+mn-cs"/>
        </a:defRPr>
      </a:lvl6pPr>
      <a:lvl7pPr marL="3653668" algn="l" defTabSz="608945" rtl="0" eaLnBrk="1" latinLnBrk="0" hangingPunct="1">
        <a:defRPr sz="2397" kern="1200">
          <a:solidFill>
            <a:schemeClr val="tx1"/>
          </a:solidFill>
          <a:latin typeface="+mn-lt"/>
          <a:ea typeface="+mn-ea"/>
          <a:cs typeface="+mn-cs"/>
        </a:defRPr>
      </a:lvl7pPr>
      <a:lvl8pPr marL="4262613" algn="l" defTabSz="608945" rtl="0" eaLnBrk="1" latinLnBrk="0" hangingPunct="1">
        <a:defRPr sz="2397" kern="1200">
          <a:solidFill>
            <a:schemeClr val="tx1"/>
          </a:solidFill>
          <a:latin typeface="+mn-lt"/>
          <a:ea typeface="+mn-ea"/>
          <a:cs typeface="+mn-cs"/>
        </a:defRPr>
      </a:lvl8pPr>
      <a:lvl9pPr marL="4871557" algn="l" defTabSz="608945" rtl="0" eaLnBrk="1" latinLnBrk="0" hangingPunct="1">
        <a:defRPr sz="2397"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8179040"/>
            <a:ext cx="12179300" cy="974768"/>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121793" tIns="60897" rIns="121793" bIns="60897" rtlCol="0" anchor="ctr"/>
          <a:lstStyle/>
          <a:p>
            <a:pPr algn="ctr" defTabSz="608945"/>
            <a:endParaRPr lang="en-US" sz="3193" dirty="0">
              <a:solidFill>
                <a:prstClr val="white"/>
              </a:solidFill>
            </a:endParaRPr>
          </a:p>
        </p:txBody>
      </p:sp>
      <p:sp>
        <p:nvSpPr>
          <p:cNvPr id="2" name="Title Placeholder 1"/>
          <p:cNvSpPr>
            <a:spLocks noGrp="1"/>
          </p:cNvSpPr>
          <p:nvPr>
            <p:ph type="title"/>
          </p:nvPr>
        </p:nvSpPr>
        <p:spPr>
          <a:xfrm>
            <a:off x="608965" y="365802"/>
            <a:ext cx="10961370" cy="152241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8965" y="2131500"/>
            <a:ext cx="10961370" cy="602833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descr="3. VA-PRIMARY-HORIZONTAL-WHITE-VECTOR2.png"/>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8379228" y="8353164"/>
            <a:ext cx="2943331" cy="655298"/>
          </a:xfrm>
          <a:prstGeom prst="rect">
            <a:avLst/>
          </a:prstGeom>
        </p:spPr>
      </p:pic>
      <p:sp>
        <p:nvSpPr>
          <p:cNvPr id="6" name="Slide Number Placeholder 5"/>
          <p:cNvSpPr>
            <a:spLocks noGrp="1"/>
          </p:cNvSpPr>
          <p:nvPr userDrawn="1">
            <p:ph type="sldNum" sz="quarter" idx="4"/>
          </p:nvPr>
        </p:nvSpPr>
        <p:spPr>
          <a:xfrm>
            <a:off x="9240804" y="8524750"/>
            <a:ext cx="2841837" cy="486326"/>
          </a:xfrm>
          <a:prstGeom prst="rect">
            <a:avLst/>
          </a:prstGeom>
        </p:spPr>
        <p:txBody>
          <a:bodyPr vert="horz" lIns="91440" tIns="45720" rIns="91440" bIns="45720" rtlCol="0" anchor="ctr"/>
          <a:lstStyle>
            <a:lvl1pPr algn="r">
              <a:defRPr sz="1598">
                <a:solidFill>
                  <a:schemeClr val="bg1"/>
                </a:solidFill>
              </a:defRPr>
            </a:lvl1pPr>
          </a:lstStyle>
          <a:p>
            <a:pPr defTabSz="608945"/>
            <a:fld id="{D983F1FA-211D-3044-9E35-958DFBC26156}" type="slidenum">
              <a:rPr lang="en-US" smtClean="0">
                <a:solidFill>
                  <a:prstClr val="white"/>
                </a:solidFill>
              </a:rPr>
              <a:pPr defTabSz="608945"/>
              <a:t>‹#›</a:t>
            </a:fld>
            <a:endParaRPr lang="en-US" dirty="0">
              <a:solidFill>
                <a:prstClr val="white"/>
              </a:solidFill>
            </a:endParaRPr>
          </a:p>
        </p:txBody>
      </p:sp>
      <p:pic>
        <p:nvPicPr>
          <p:cNvPr id="10" name="Picture 2" descr="C:\Users\vacoGrovem\AppData\Local\Microsoft\Windows\Temporary Internet Files\Content.Outlook\83QVOJUE\CHOOSE-VA-rev.png"/>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202988" y="8221028"/>
            <a:ext cx="2713914" cy="730758"/>
          </a:xfrm>
          <a:prstGeom prst="rect">
            <a:avLst/>
          </a:prstGeom>
          <a:noFill/>
          <a:extLst>
            <a:ext uri="{909E8E84-426E-40DD-AFC4-6F175D3DCCD1}">
              <a14:hiddenFill xmlns:a14="http://schemas.microsoft.com/office/drawing/2010/main">
                <a:solidFill>
                  <a:srgbClr val="FFFFFF"/>
                </a:solidFill>
              </a14:hiddenFill>
            </a:ext>
          </a:extLst>
        </p:spPr>
      </p:pic>
      <p:sp>
        <p:nvSpPr>
          <p:cNvPr id="7" name="Footer Placeholder 4"/>
          <p:cNvSpPr>
            <a:spLocks noGrp="1"/>
          </p:cNvSpPr>
          <p:nvPr>
            <p:ph type="ftr" sz="quarter" idx="3"/>
          </p:nvPr>
        </p:nvSpPr>
        <p:spPr>
          <a:xfrm>
            <a:off x="2916903" y="8466427"/>
            <a:ext cx="5462325" cy="486326"/>
          </a:xfrm>
          <a:prstGeom prst="rect">
            <a:avLst/>
          </a:prstGeom>
        </p:spPr>
        <p:txBody>
          <a:bodyPr lIns="91440" tIns="45720" rIns="91440" bIns="45720"/>
          <a:lstStyle>
            <a:lvl1pPr algn="ctr">
              <a:defRPr lang="it-IT" sz="1598" kern="1200" dirty="0" smtClean="0">
                <a:solidFill>
                  <a:prstClr val="white"/>
                </a:solidFill>
                <a:latin typeface="+mn-lt"/>
                <a:ea typeface="+mn-ea"/>
                <a:cs typeface="+mn-cs"/>
              </a:defRPr>
            </a:lvl1pPr>
          </a:lstStyle>
          <a:p>
            <a:pPr defTabSz="608945"/>
            <a:r>
              <a:rPr lang="it-IT"/>
              <a:t>Draft - Pre-Decisional Deliberative Document </a:t>
            </a:r>
          </a:p>
          <a:p>
            <a:pPr defTabSz="608945"/>
            <a:r>
              <a:rPr lang="it-IT"/>
              <a:t>Internal VA Use Only</a:t>
            </a:r>
          </a:p>
        </p:txBody>
      </p:sp>
    </p:spTree>
    <p:extLst>
      <p:ext uri="{BB962C8B-B14F-4D97-AF65-F5344CB8AC3E}">
        <p14:creationId xmlns:p14="http://schemas.microsoft.com/office/powerpoint/2010/main" val="4237984802"/>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Lst>
  <p:hf hdr="0" dt="0"/>
  <p:txStyles>
    <p:titleStyle>
      <a:lvl1pPr algn="ctr" defTabSz="608945" rtl="0" eaLnBrk="1" latinLnBrk="0" hangingPunct="1">
        <a:spcBef>
          <a:spcPct val="0"/>
        </a:spcBef>
        <a:buNone/>
        <a:defRPr sz="5328" kern="1200">
          <a:solidFill>
            <a:schemeClr val="tx1"/>
          </a:solidFill>
          <a:latin typeface="Arial" pitchFamily="34" charset="0"/>
          <a:ea typeface="+mj-ea"/>
          <a:cs typeface="Arial" pitchFamily="34" charset="0"/>
        </a:defRPr>
      </a:lvl1pPr>
    </p:titleStyle>
    <p:bodyStyle>
      <a:lvl1pPr marL="456709" indent="-456709" algn="l" defTabSz="608945" rtl="0" eaLnBrk="1" latinLnBrk="0" hangingPunct="1">
        <a:spcBef>
          <a:spcPct val="20000"/>
        </a:spcBef>
        <a:buFont typeface="Arial"/>
        <a:buChar char="•"/>
        <a:defRPr sz="2664" kern="1200">
          <a:solidFill>
            <a:schemeClr val="tx1"/>
          </a:solidFill>
          <a:latin typeface="Arial" pitchFamily="34" charset="0"/>
          <a:ea typeface="+mn-ea"/>
          <a:cs typeface="Arial" pitchFamily="34" charset="0"/>
        </a:defRPr>
      </a:lvl1pPr>
      <a:lvl2pPr marL="989535" indent="-380590" algn="l" defTabSz="608945" rtl="0" eaLnBrk="1" latinLnBrk="0" hangingPunct="1">
        <a:spcBef>
          <a:spcPct val="20000"/>
        </a:spcBef>
        <a:buFont typeface="Arial"/>
        <a:buChar char="–"/>
        <a:defRPr sz="2397" kern="1200">
          <a:solidFill>
            <a:schemeClr val="tx1"/>
          </a:solidFill>
          <a:latin typeface="Arial" pitchFamily="34" charset="0"/>
          <a:ea typeface="+mn-ea"/>
          <a:cs typeface="Arial" pitchFamily="34" charset="0"/>
        </a:defRPr>
      </a:lvl2pPr>
      <a:lvl3pPr marL="1522362" indent="-304472" algn="l" defTabSz="608945" rtl="0" eaLnBrk="1" latinLnBrk="0" hangingPunct="1">
        <a:spcBef>
          <a:spcPct val="20000"/>
        </a:spcBef>
        <a:buFont typeface="Arial"/>
        <a:buChar char="•"/>
        <a:defRPr sz="2131" kern="1200">
          <a:solidFill>
            <a:schemeClr val="tx1"/>
          </a:solidFill>
          <a:latin typeface="Arial" pitchFamily="34" charset="0"/>
          <a:ea typeface="+mn-ea"/>
          <a:cs typeface="Arial" pitchFamily="34" charset="0"/>
        </a:defRPr>
      </a:lvl3pPr>
      <a:lvl4pPr marL="2131306" indent="-304472" algn="l" defTabSz="608945" rtl="0" eaLnBrk="1" latinLnBrk="0" hangingPunct="1">
        <a:spcBef>
          <a:spcPct val="20000"/>
        </a:spcBef>
        <a:buFont typeface="Arial"/>
        <a:buChar char="–"/>
        <a:defRPr sz="1865" kern="1200">
          <a:solidFill>
            <a:schemeClr val="tx1"/>
          </a:solidFill>
          <a:latin typeface="Arial" pitchFamily="34" charset="0"/>
          <a:ea typeface="+mn-ea"/>
          <a:cs typeface="Arial" pitchFamily="34" charset="0"/>
        </a:defRPr>
      </a:lvl4pPr>
      <a:lvl5pPr marL="2740251" indent="-304472" algn="l" defTabSz="608945" rtl="0" eaLnBrk="1" latinLnBrk="0" hangingPunct="1">
        <a:spcBef>
          <a:spcPct val="20000"/>
        </a:spcBef>
        <a:buFont typeface="Arial"/>
        <a:buChar char="»"/>
        <a:defRPr sz="1865" kern="1200">
          <a:solidFill>
            <a:schemeClr val="tx1"/>
          </a:solidFill>
          <a:latin typeface="Arial" pitchFamily="34" charset="0"/>
          <a:ea typeface="+mn-ea"/>
          <a:cs typeface="Arial" pitchFamily="34" charset="0"/>
        </a:defRPr>
      </a:lvl5pPr>
      <a:lvl6pPr marL="3349196" indent="-304472" algn="l" defTabSz="608945" rtl="0" eaLnBrk="1" latinLnBrk="0" hangingPunct="1">
        <a:spcBef>
          <a:spcPct val="20000"/>
        </a:spcBef>
        <a:buFont typeface="Arial"/>
        <a:buChar char="•"/>
        <a:defRPr sz="2664" kern="1200">
          <a:solidFill>
            <a:schemeClr val="tx1"/>
          </a:solidFill>
          <a:latin typeface="+mn-lt"/>
          <a:ea typeface="+mn-ea"/>
          <a:cs typeface="+mn-cs"/>
        </a:defRPr>
      </a:lvl6pPr>
      <a:lvl7pPr marL="3958140" indent="-304472" algn="l" defTabSz="608945" rtl="0" eaLnBrk="1" latinLnBrk="0" hangingPunct="1">
        <a:spcBef>
          <a:spcPct val="20000"/>
        </a:spcBef>
        <a:buFont typeface="Arial"/>
        <a:buChar char="•"/>
        <a:defRPr sz="2664" kern="1200">
          <a:solidFill>
            <a:schemeClr val="tx1"/>
          </a:solidFill>
          <a:latin typeface="+mn-lt"/>
          <a:ea typeface="+mn-ea"/>
          <a:cs typeface="+mn-cs"/>
        </a:defRPr>
      </a:lvl7pPr>
      <a:lvl8pPr marL="4567085" indent="-304472" algn="l" defTabSz="608945" rtl="0" eaLnBrk="1" latinLnBrk="0" hangingPunct="1">
        <a:spcBef>
          <a:spcPct val="20000"/>
        </a:spcBef>
        <a:buFont typeface="Arial"/>
        <a:buChar char="•"/>
        <a:defRPr sz="2664" kern="1200">
          <a:solidFill>
            <a:schemeClr val="tx1"/>
          </a:solidFill>
          <a:latin typeface="+mn-lt"/>
          <a:ea typeface="+mn-ea"/>
          <a:cs typeface="+mn-cs"/>
        </a:defRPr>
      </a:lvl8pPr>
      <a:lvl9pPr marL="5176030" indent="-304472" algn="l" defTabSz="608945" rtl="0" eaLnBrk="1" latinLnBrk="0" hangingPunct="1">
        <a:spcBef>
          <a:spcPct val="20000"/>
        </a:spcBef>
        <a:buFont typeface="Arial"/>
        <a:buChar char="•"/>
        <a:defRPr sz="2664" kern="1200">
          <a:solidFill>
            <a:schemeClr val="tx1"/>
          </a:solidFill>
          <a:latin typeface="+mn-lt"/>
          <a:ea typeface="+mn-ea"/>
          <a:cs typeface="+mn-cs"/>
        </a:defRPr>
      </a:lvl9pPr>
    </p:bodyStyle>
    <p:otherStyle>
      <a:defPPr>
        <a:defRPr lang="en-US"/>
      </a:defPPr>
      <a:lvl1pPr marL="0" algn="l" defTabSz="608945" rtl="0" eaLnBrk="1" latinLnBrk="0" hangingPunct="1">
        <a:defRPr sz="2397" kern="1200">
          <a:solidFill>
            <a:schemeClr val="tx1"/>
          </a:solidFill>
          <a:latin typeface="+mn-lt"/>
          <a:ea typeface="+mn-ea"/>
          <a:cs typeface="+mn-cs"/>
        </a:defRPr>
      </a:lvl1pPr>
      <a:lvl2pPr marL="608945" algn="l" defTabSz="608945" rtl="0" eaLnBrk="1" latinLnBrk="0" hangingPunct="1">
        <a:defRPr sz="2397" kern="1200">
          <a:solidFill>
            <a:schemeClr val="tx1"/>
          </a:solidFill>
          <a:latin typeface="+mn-lt"/>
          <a:ea typeface="+mn-ea"/>
          <a:cs typeface="+mn-cs"/>
        </a:defRPr>
      </a:lvl2pPr>
      <a:lvl3pPr marL="1217889" algn="l" defTabSz="608945" rtl="0" eaLnBrk="1" latinLnBrk="0" hangingPunct="1">
        <a:defRPr sz="2397" kern="1200">
          <a:solidFill>
            <a:schemeClr val="tx1"/>
          </a:solidFill>
          <a:latin typeface="+mn-lt"/>
          <a:ea typeface="+mn-ea"/>
          <a:cs typeface="+mn-cs"/>
        </a:defRPr>
      </a:lvl3pPr>
      <a:lvl4pPr marL="1826834" algn="l" defTabSz="608945" rtl="0" eaLnBrk="1" latinLnBrk="0" hangingPunct="1">
        <a:defRPr sz="2397" kern="1200">
          <a:solidFill>
            <a:schemeClr val="tx1"/>
          </a:solidFill>
          <a:latin typeface="+mn-lt"/>
          <a:ea typeface="+mn-ea"/>
          <a:cs typeface="+mn-cs"/>
        </a:defRPr>
      </a:lvl4pPr>
      <a:lvl5pPr marL="2435779" algn="l" defTabSz="608945" rtl="0" eaLnBrk="1" latinLnBrk="0" hangingPunct="1">
        <a:defRPr sz="2397" kern="1200">
          <a:solidFill>
            <a:schemeClr val="tx1"/>
          </a:solidFill>
          <a:latin typeface="+mn-lt"/>
          <a:ea typeface="+mn-ea"/>
          <a:cs typeface="+mn-cs"/>
        </a:defRPr>
      </a:lvl5pPr>
      <a:lvl6pPr marL="3044723" algn="l" defTabSz="608945" rtl="0" eaLnBrk="1" latinLnBrk="0" hangingPunct="1">
        <a:defRPr sz="2397" kern="1200">
          <a:solidFill>
            <a:schemeClr val="tx1"/>
          </a:solidFill>
          <a:latin typeface="+mn-lt"/>
          <a:ea typeface="+mn-ea"/>
          <a:cs typeface="+mn-cs"/>
        </a:defRPr>
      </a:lvl6pPr>
      <a:lvl7pPr marL="3653668" algn="l" defTabSz="608945" rtl="0" eaLnBrk="1" latinLnBrk="0" hangingPunct="1">
        <a:defRPr sz="2397" kern="1200">
          <a:solidFill>
            <a:schemeClr val="tx1"/>
          </a:solidFill>
          <a:latin typeface="+mn-lt"/>
          <a:ea typeface="+mn-ea"/>
          <a:cs typeface="+mn-cs"/>
        </a:defRPr>
      </a:lvl7pPr>
      <a:lvl8pPr marL="4262613" algn="l" defTabSz="608945" rtl="0" eaLnBrk="1" latinLnBrk="0" hangingPunct="1">
        <a:defRPr sz="2397" kern="1200">
          <a:solidFill>
            <a:schemeClr val="tx1"/>
          </a:solidFill>
          <a:latin typeface="+mn-lt"/>
          <a:ea typeface="+mn-ea"/>
          <a:cs typeface="+mn-cs"/>
        </a:defRPr>
      </a:lvl8pPr>
      <a:lvl9pPr marL="4871557" algn="l" defTabSz="608945" rtl="0" eaLnBrk="1" latinLnBrk="0" hangingPunct="1">
        <a:defRPr sz="239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hyperlink" Target="http://www.caregiver.va.gov/" TargetMode="Externa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www.caregiver.va.gov/"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xmlns="" id="{C46C2916-18AE-42DD-A196-291BDB6E758D}"/>
              </a:ext>
            </a:extLst>
          </p:cNvPr>
          <p:cNvSpPr>
            <a:spLocks noGrp="1"/>
          </p:cNvSpPr>
          <p:nvPr>
            <p:ph type="ctrTitle"/>
          </p:nvPr>
        </p:nvSpPr>
        <p:spPr bwMode="auto">
          <a:xfrm>
            <a:off x="1522412" y="3450801"/>
            <a:ext cx="9134475" cy="183965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793" tIns="60897" rIns="121793" bIns="60897" numCol="1" rtlCol="0" anchor="t" anchorCtr="0" compatLnSpc="1">
            <a:prstTxWarp prst="textNoShape">
              <a:avLst/>
            </a:prstTxWarp>
            <a:normAutofit fontScale="90000"/>
          </a:bodyPr>
          <a:lstStyle/>
          <a:p>
            <a:r>
              <a:rPr lang="en-US" sz="4129" dirty="0"/>
              <a:t>Caregiver Support Program  </a:t>
            </a:r>
            <a:br>
              <a:rPr lang="en-US" sz="4129" dirty="0"/>
            </a:br>
            <a:r>
              <a:rPr lang="en-US" sz="4129" dirty="0"/>
              <a:t>MISSION ACT Implementation Update</a:t>
            </a:r>
            <a:br>
              <a:rPr lang="en-US" sz="4129" dirty="0"/>
            </a:br>
            <a:r>
              <a:rPr lang="en-US" sz="4129" dirty="0"/>
              <a:t>August 27, 2020</a:t>
            </a:r>
          </a:p>
        </p:txBody>
      </p:sp>
      <p:sp>
        <p:nvSpPr>
          <p:cNvPr id="7" name="Title 1">
            <a:extLst>
              <a:ext uri="{FF2B5EF4-FFF2-40B4-BE49-F238E27FC236}">
                <a16:creationId xmlns:a16="http://schemas.microsoft.com/office/drawing/2014/main" xmlns="" id="{C4C33F61-1B63-4DB9-B305-30A7704C894B}"/>
              </a:ext>
            </a:extLst>
          </p:cNvPr>
          <p:cNvSpPr txBox="1">
            <a:spLocks/>
          </p:cNvSpPr>
          <p:nvPr/>
        </p:nvSpPr>
        <p:spPr>
          <a:xfrm>
            <a:off x="1145434" y="608964"/>
            <a:ext cx="10352405" cy="1404003"/>
          </a:xfrm>
          <a:prstGeom prst="rect">
            <a:avLst/>
          </a:prstGeom>
        </p:spPr>
        <p:txBody>
          <a:bodyPr/>
          <a:lstStyle>
            <a:lvl1pPr algn="l" defTabSz="914400" rtl="0" eaLnBrk="1" latinLnBrk="0" hangingPunct="1">
              <a:spcBef>
                <a:spcPct val="0"/>
              </a:spcBef>
              <a:buNone/>
              <a:defRPr sz="4000" b="1" kern="1200" cap="all">
                <a:solidFill>
                  <a:schemeClr val="tx1"/>
                </a:solidFill>
                <a:latin typeface="Arial" pitchFamily="34" charset="0"/>
                <a:ea typeface="+mj-ea"/>
                <a:cs typeface="Arial" pitchFamily="34" charset="0"/>
              </a:defRPr>
            </a:lvl1pPr>
          </a:lstStyle>
          <a:p>
            <a:pPr>
              <a:defRPr/>
            </a:pPr>
            <a:endParaRPr lang="en-US" sz="4262" dirty="0"/>
          </a:p>
          <a:p>
            <a:pPr>
              <a:defRPr/>
            </a:pPr>
            <a:endParaRPr lang="en-US" sz="4262" dirty="0"/>
          </a:p>
          <a:p>
            <a:pPr>
              <a:defRPr/>
            </a:pPr>
            <a:r>
              <a:rPr lang="en-US" sz="4262" dirty="0"/>
              <a:t>VETERANS HEALTH ADMINISTRATION</a:t>
            </a:r>
          </a:p>
        </p:txBody>
      </p:sp>
      <p:sp>
        <p:nvSpPr>
          <p:cNvPr id="8" name="Subtitle 5">
            <a:extLst>
              <a:ext uri="{FF2B5EF4-FFF2-40B4-BE49-F238E27FC236}">
                <a16:creationId xmlns:a16="http://schemas.microsoft.com/office/drawing/2014/main" xmlns="" id="{471FD61E-7D67-4923-A731-CE6541D6196A}"/>
              </a:ext>
            </a:extLst>
          </p:cNvPr>
          <p:cNvSpPr txBox="1">
            <a:spLocks/>
          </p:cNvSpPr>
          <p:nvPr/>
        </p:nvSpPr>
        <p:spPr>
          <a:xfrm>
            <a:off x="304485" y="5683673"/>
            <a:ext cx="11193356" cy="2334366"/>
          </a:xfrm>
          <a:prstGeom prst="rect">
            <a:avLst/>
          </a:prstGeom>
        </p:spPr>
        <p:txBody>
          <a:bodyPr vert="horz" lIns="121793" tIns="60897" rIns="121793" bIns="60897"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Arial" panose="020B0604020202020204" pitchFamily="34" charset="0"/>
                <a:ea typeface="+mn-ea"/>
                <a:cs typeface="Arial" panose="020B0604020202020204" pitchFamily="34" charset="0"/>
              </a:defRPr>
            </a:lvl1pPr>
            <a:lvl2pPr marL="457200" indent="0" algn="ctr" defTabSz="457200" rtl="0" eaLnBrk="1" latinLnBrk="0" hangingPunct="1">
              <a:spcBef>
                <a:spcPct val="20000"/>
              </a:spcBef>
              <a:buFont typeface="Arial"/>
              <a:buNone/>
              <a:defRPr sz="2800" kern="1200">
                <a:solidFill>
                  <a:schemeClr val="tx1">
                    <a:tint val="75000"/>
                  </a:schemeClr>
                </a:solidFill>
                <a:latin typeface="Arial" panose="020B0604020202020204" pitchFamily="34" charset="0"/>
                <a:ea typeface="+mn-ea"/>
                <a:cs typeface="Arial" panose="020B0604020202020204" pitchFamily="34" charset="0"/>
              </a:defRPr>
            </a:lvl2pPr>
            <a:lvl3pPr marL="914400" indent="0" algn="ctr" defTabSz="457200" rtl="0" eaLnBrk="1" latinLnBrk="0" hangingPunct="1">
              <a:spcBef>
                <a:spcPct val="20000"/>
              </a:spcBef>
              <a:buFont typeface="Arial"/>
              <a:buNone/>
              <a:defRPr sz="2400" kern="1200">
                <a:solidFill>
                  <a:schemeClr val="tx1">
                    <a:tint val="75000"/>
                  </a:schemeClr>
                </a:solidFill>
                <a:latin typeface="Arial" panose="020B0604020202020204" pitchFamily="34" charset="0"/>
                <a:ea typeface="+mn-ea"/>
                <a:cs typeface="Arial" panose="020B0604020202020204" pitchFamily="34" charset="0"/>
              </a:defRPr>
            </a:lvl3pPr>
            <a:lvl4pPr marL="1371600" indent="0" algn="ctr" defTabSz="457200" rtl="0" eaLnBrk="1" latinLnBrk="0" hangingPunct="1">
              <a:spcBef>
                <a:spcPct val="20000"/>
              </a:spcBef>
              <a:buFont typeface="Arial"/>
              <a:buNone/>
              <a:defRPr sz="2000" kern="1200">
                <a:solidFill>
                  <a:schemeClr val="tx1">
                    <a:tint val="75000"/>
                  </a:schemeClr>
                </a:solidFill>
                <a:latin typeface="Arial" panose="020B0604020202020204" pitchFamily="34" charset="0"/>
                <a:ea typeface="+mn-ea"/>
                <a:cs typeface="Arial" panose="020B0604020202020204" pitchFamily="34" charset="0"/>
              </a:defRPr>
            </a:lvl4pPr>
            <a:lvl5pPr marL="1828800" indent="0" algn="ctr" defTabSz="457200" rtl="0" eaLnBrk="1" latinLnBrk="0" hangingPunct="1">
              <a:spcBef>
                <a:spcPct val="20000"/>
              </a:spcBef>
              <a:buFont typeface="Arial"/>
              <a:buNone/>
              <a:defRPr sz="2000" kern="1200">
                <a:solidFill>
                  <a:schemeClr val="tx1">
                    <a:tint val="75000"/>
                  </a:schemeClr>
                </a:solidFill>
                <a:latin typeface="Arial" panose="020B0604020202020204" pitchFamily="34" charset="0"/>
                <a:ea typeface="+mn-ea"/>
                <a:cs typeface="Arial" panose="020B0604020202020204" pitchFamily="34" charset="0"/>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0"/>
              </a:spcBef>
            </a:pPr>
            <a:endParaRPr lang="en-US" sz="3729" dirty="0"/>
          </a:p>
        </p:txBody>
      </p:sp>
    </p:spTree>
    <p:extLst>
      <p:ext uri="{BB962C8B-B14F-4D97-AF65-F5344CB8AC3E}">
        <p14:creationId xmlns:p14="http://schemas.microsoft.com/office/powerpoint/2010/main" val="11875538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361E53A9-11C9-4473-849C-3E6E50F28A85}"/>
              </a:ext>
            </a:extLst>
          </p:cNvPr>
          <p:cNvSpPr>
            <a:spLocks noGrp="1"/>
          </p:cNvSpPr>
          <p:nvPr>
            <p:ph idx="1"/>
          </p:nvPr>
        </p:nvSpPr>
        <p:spPr>
          <a:xfrm>
            <a:off x="226593" y="805475"/>
            <a:ext cx="11743764" cy="7306559"/>
          </a:xfrm>
        </p:spPr>
        <p:txBody>
          <a:bodyPr>
            <a:normAutofit lnSpcReduction="10000"/>
          </a:bodyPr>
          <a:lstStyle/>
          <a:p>
            <a:pPr marL="0" indent="0" fontAlgn="t">
              <a:spcBef>
                <a:spcPts val="0"/>
              </a:spcBef>
              <a:buNone/>
            </a:pPr>
            <a:r>
              <a:rPr lang="en-US" sz="2000" b="1" u="sng" dirty="0">
                <a:solidFill>
                  <a:srgbClr val="0070C0"/>
                </a:solidFill>
              </a:rPr>
              <a:t>Hands On Workflow Reviews</a:t>
            </a:r>
            <a:endParaRPr lang="en-US" sz="2000" dirty="0"/>
          </a:p>
          <a:p>
            <a:pPr marL="0" indent="0">
              <a:spcBef>
                <a:spcPts val="0"/>
              </a:spcBef>
              <a:buNone/>
            </a:pPr>
            <a:r>
              <a:rPr lang="en-US" sz="2000" b="1" dirty="0"/>
              <a:t>Purpose:</a:t>
            </a:r>
            <a:r>
              <a:rPr lang="en-US" sz="2000" dirty="0"/>
              <a:t> Practice the step-by-step workflow, transition points and decision-making criteria required to implement the new regulations and new business processes.</a:t>
            </a:r>
          </a:p>
          <a:p>
            <a:pPr marL="0" indent="0">
              <a:spcBef>
                <a:spcPts val="0"/>
              </a:spcBef>
              <a:buNone/>
            </a:pPr>
            <a:r>
              <a:rPr lang="en-US" sz="2000" b="1" dirty="0"/>
              <a:t>Delivery Method: </a:t>
            </a:r>
            <a:r>
              <a:rPr lang="en-US" sz="2000" dirty="0"/>
              <a:t>Users will walk Veteran/Caregiver scenarios through the process and interact with the new consults and templates. This workflow review is an opportunity for all staff involved in the CSP business process to apply the knowledge learned during offered trainings and professional development calls.</a:t>
            </a:r>
          </a:p>
          <a:p>
            <a:pPr marL="0" indent="0" fontAlgn="t">
              <a:spcBef>
                <a:spcPts val="0"/>
              </a:spcBef>
              <a:buNone/>
            </a:pPr>
            <a:r>
              <a:rPr lang="en-US" sz="2000" b="1" dirty="0"/>
              <a:t>Audience:</a:t>
            </a:r>
            <a:r>
              <a:rPr lang="en-US" sz="2000" dirty="0"/>
              <a:t> CSP Program Office Staff, CSP Field Staff, CEAT.</a:t>
            </a:r>
          </a:p>
          <a:p>
            <a:pPr marL="0" indent="0" fontAlgn="t">
              <a:spcBef>
                <a:spcPts val="0"/>
              </a:spcBef>
              <a:buNone/>
            </a:pPr>
            <a:endParaRPr lang="en-US" sz="2000" dirty="0"/>
          </a:p>
          <a:p>
            <a:pPr marL="0" indent="0">
              <a:spcBef>
                <a:spcPts val="0"/>
              </a:spcBef>
              <a:buNone/>
            </a:pPr>
            <a:r>
              <a:rPr lang="en-US" sz="2000" b="1" u="sng" dirty="0">
                <a:solidFill>
                  <a:srgbClr val="0070C0"/>
                </a:solidFill>
                <a:ea typeface="Calibri" panose="020F0502020204030204" pitchFamily="34" charset="0"/>
                <a:cs typeface="Times New Roman" panose="02020603050405020304" pitchFamily="18" charset="0"/>
              </a:rPr>
              <a:t>Scenario-based Training for CEATs</a:t>
            </a:r>
            <a:endParaRPr lang="en-US" sz="2000" dirty="0">
              <a:solidFill>
                <a:srgbClr val="0070C0"/>
              </a:solidFill>
              <a:ea typeface="Calibri" panose="020F0502020204030204" pitchFamily="34" charset="0"/>
              <a:cs typeface="Times New Roman" panose="02020603050405020304" pitchFamily="18" charset="0"/>
            </a:endParaRPr>
          </a:p>
          <a:p>
            <a:pPr marL="0" indent="0">
              <a:spcBef>
                <a:spcPts val="0"/>
              </a:spcBef>
              <a:buNone/>
            </a:pPr>
            <a:r>
              <a:rPr lang="en-US" sz="2000" b="1" dirty="0">
                <a:ea typeface="Calibri" panose="020F0502020204030204" pitchFamily="34" charset="0"/>
                <a:cs typeface="Times New Roman" panose="02020603050405020304" pitchFamily="18" charset="0"/>
              </a:rPr>
              <a:t>Purpose:  </a:t>
            </a:r>
            <a:r>
              <a:rPr lang="en-US" sz="2000" dirty="0">
                <a:ea typeface="Calibri" panose="020F0502020204030204" pitchFamily="34" charset="0"/>
                <a:cs typeface="Times New Roman" panose="02020603050405020304" pitchFamily="18" charset="0"/>
              </a:rPr>
              <a:t>CEAT members walk through real Veteran/Caregiver cases and discuss how they will make eligibility and appeals determinations using the new eligibility criteria.</a:t>
            </a:r>
          </a:p>
          <a:p>
            <a:pPr marL="0" indent="0">
              <a:spcBef>
                <a:spcPts val="0"/>
              </a:spcBef>
              <a:buNone/>
            </a:pPr>
            <a:r>
              <a:rPr lang="en-US" sz="2000" b="1" dirty="0">
                <a:ea typeface="Calibri" panose="020F0502020204030204" pitchFamily="34" charset="0"/>
                <a:cs typeface="Times New Roman" panose="02020603050405020304" pitchFamily="18" charset="0"/>
              </a:rPr>
              <a:t>Delivery Method</a:t>
            </a:r>
            <a:r>
              <a:rPr lang="en-US" sz="2000" dirty="0">
                <a:ea typeface="Calibri" panose="020F0502020204030204" pitchFamily="34" charset="0"/>
                <a:cs typeface="Times New Roman" panose="02020603050405020304" pitchFamily="18" charset="0"/>
              </a:rPr>
              <a:t>:  Cases presented each week by different CEATs for discussion. Subject matter experts are available to answer questions on assessment tools and clinical appeals requirements.</a:t>
            </a:r>
          </a:p>
          <a:p>
            <a:pPr marL="0" indent="0">
              <a:spcBef>
                <a:spcPts val="0"/>
              </a:spcBef>
              <a:buNone/>
            </a:pPr>
            <a:r>
              <a:rPr lang="en-US" sz="2000" b="1" dirty="0">
                <a:ea typeface="Calibri" panose="020F0502020204030204" pitchFamily="34" charset="0"/>
                <a:cs typeface="Times New Roman" panose="02020603050405020304" pitchFamily="18" charset="0"/>
              </a:rPr>
              <a:t>Audience:</a:t>
            </a:r>
            <a:r>
              <a:rPr lang="en-US" sz="2000" dirty="0">
                <a:ea typeface="Calibri" panose="020F0502020204030204" pitchFamily="34" charset="0"/>
                <a:cs typeface="Times New Roman" panose="02020603050405020304" pitchFamily="18" charset="0"/>
              </a:rPr>
              <a:t> CEAT Members.</a:t>
            </a:r>
            <a:endParaRPr lang="en-US" sz="2000" dirty="0"/>
          </a:p>
          <a:p>
            <a:pPr marL="0" indent="0" fontAlgn="t">
              <a:spcBef>
                <a:spcPts val="0"/>
              </a:spcBef>
              <a:buNone/>
            </a:pPr>
            <a:endParaRPr lang="en-US" sz="2000" dirty="0"/>
          </a:p>
          <a:p>
            <a:pPr marL="0" indent="0" defTabSz="1217889" fontAlgn="t">
              <a:spcBef>
                <a:spcPts val="0"/>
              </a:spcBef>
              <a:buNone/>
            </a:pPr>
            <a:r>
              <a:rPr lang="en-US" sz="2000" b="1" u="sng" dirty="0">
                <a:solidFill>
                  <a:srgbClr val="2372B1"/>
                </a:solidFill>
                <a:latin typeface="Arial"/>
                <a:cs typeface="+mn-cs"/>
              </a:rPr>
              <a:t>CSP Tabletop Exercises</a:t>
            </a:r>
            <a:endParaRPr lang="en-US" sz="2000" dirty="0">
              <a:solidFill>
                <a:srgbClr val="2372B1"/>
              </a:solidFill>
              <a:latin typeface="Arial"/>
              <a:cs typeface="+mn-cs"/>
            </a:endParaRPr>
          </a:p>
          <a:p>
            <a:pPr marL="0" indent="0" defTabSz="1217889">
              <a:spcBef>
                <a:spcPts val="0"/>
              </a:spcBef>
              <a:buNone/>
            </a:pPr>
            <a:r>
              <a:rPr lang="en-US" sz="2000" b="1" dirty="0">
                <a:solidFill>
                  <a:srgbClr val="000000"/>
                </a:solidFill>
                <a:latin typeface="Arial"/>
                <a:cs typeface="+mn-cs"/>
              </a:rPr>
              <a:t>Purpose: </a:t>
            </a:r>
            <a:r>
              <a:rPr lang="en-US" sz="2000" dirty="0">
                <a:solidFill>
                  <a:srgbClr val="000000"/>
                </a:solidFill>
                <a:latin typeface="Arial"/>
                <a:cs typeface="+mn-cs"/>
              </a:rPr>
              <a:t>To provide a “near real” experience of the Veteran/Caregiver eligibility/admission process to identify gaps or other weaknesses in this process. Identify where the intended process flow and transition points work smoothly and where gaps exist. Review scripts for five scenarios: Approved Application Submission; Reassessments; Appeals; Wellness Contacts; and Stipend Calculations</a:t>
            </a:r>
          </a:p>
          <a:p>
            <a:pPr marL="0" indent="0" defTabSz="1217889">
              <a:spcBef>
                <a:spcPts val="0"/>
              </a:spcBef>
              <a:buNone/>
            </a:pPr>
            <a:r>
              <a:rPr lang="en-US" sz="2000" b="1" dirty="0">
                <a:solidFill>
                  <a:srgbClr val="000000"/>
                </a:solidFill>
                <a:latin typeface="Arial"/>
                <a:cs typeface="+mn-cs"/>
              </a:rPr>
              <a:t>Delivery Method:  </a:t>
            </a:r>
            <a:r>
              <a:rPr lang="en-US" sz="2000" dirty="0">
                <a:solidFill>
                  <a:srgbClr val="000000"/>
                </a:solidFill>
                <a:latin typeface="Arial"/>
                <a:cs typeface="+mn-cs"/>
              </a:rPr>
              <a:t>Five live, interactive tabletop sessions were conducted.</a:t>
            </a:r>
          </a:p>
          <a:p>
            <a:pPr marL="0" indent="0" defTabSz="1217889" fontAlgn="t">
              <a:spcBef>
                <a:spcPts val="0"/>
              </a:spcBef>
              <a:buNone/>
            </a:pPr>
            <a:r>
              <a:rPr lang="en-US" sz="2000" b="1" dirty="0">
                <a:solidFill>
                  <a:srgbClr val="000000"/>
                </a:solidFill>
                <a:latin typeface="Arial"/>
                <a:cs typeface="+mn-cs"/>
              </a:rPr>
              <a:t>Audience:</a:t>
            </a:r>
            <a:r>
              <a:rPr lang="en-US" sz="2000" dirty="0">
                <a:solidFill>
                  <a:srgbClr val="000000"/>
                </a:solidFill>
                <a:latin typeface="Arial"/>
                <a:cs typeface="+mn-cs"/>
              </a:rPr>
              <a:t> CSP Program Office Staff, Representatives from each staff/leadership group involved in the business process from nine VISNs. </a:t>
            </a:r>
          </a:p>
          <a:p>
            <a:pPr marL="0" indent="0">
              <a:spcBef>
                <a:spcPts val="0"/>
              </a:spcBef>
              <a:buNone/>
            </a:pPr>
            <a:endParaRPr lang="en-US" sz="2131" dirty="0"/>
          </a:p>
        </p:txBody>
      </p:sp>
      <p:sp>
        <p:nvSpPr>
          <p:cNvPr id="3" name="Slide Number Placeholder 2">
            <a:extLst>
              <a:ext uri="{FF2B5EF4-FFF2-40B4-BE49-F238E27FC236}">
                <a16:creationId xmlns:a16="http://schemas.microsoft.com/office/drawing/2014/main" xmlns="" id="{A7DBDA27-609C-40CE-BDC3-FEEB4A2F88E9}"/>
              </a:ext>
            </a:extLst>
          </p:cNvPr>
          <p:cNvSpPr>
            <a:spLocks noGrp="1"/>
          </p:cNvSpPr>
          <p:nvPr>
            <p:ph type="sldNum" sz="quarter" idx="12"/>
          </p:nvPr>
        </p:nvSpPr>
        <p:spPr/>
        <p:txBody>
          <a:bodyPr/>
          <a:lstStyle/>
          <a:p>
            <a:pPr>
              <a:defRPr/>
            </a:pPr>
            <a:fld id="{6734FEBD-B590-4EC6-A711-D99E3D2E1E72}" type="slidenum">
              <a:rPr lang="en-US" altLang="en-US" smtClean="0"/>
              <a:pPr>
                <a:defRPr/>
              </a:pPr>
              <a:t>10</a:t>
            </a:fld>
            <a:endParaRPr lang="en-US" altLang="en-US" dirty="0"/>
          </a:p>
        </p:txBody>
      </p:sp>
      <p:sp>
        <p:nvSpPr>
          <p:cNvPr id="4" name="Title 3">
            <a:extLst>
              <a:ext uri="{FF2B5EF4-FFF2-40B4-BE49-F238E27FC236}">
                <a16:creationId xmlns:a16="http://schemas.microsoft.com/office/drawing/2014/main" xmlns="" id="{6BEFFE5D-DBD7-4D3A-9205-70C2DCE43CFD}"/>
              </a:ext>
            </a:extLst>
          </p:cNvPr>
          <p:cNvSpPr>
            <a:spLocks noGrp="1"/>
          </p:cNvSpPr>
          <p:nvPr>
            <p:ph type="title"/>
          </p:nvPr>
        </p:nvSpPr>
        <p:spPr>
          <a:xfrm>
            <a:off x="8825" y="-1"/>
            <a:ext cx="12179300" cy="659246"/>
          </a:xfrm>
        </p:spPr>
        <p:txBody>
          <a:bodyPr>
            <a:normAutofit/>
          </a:bodyPr>
          <a:lstStyle/>
          <a:p>
            <a:r>
              <a:rPr lang="en-US" sz="3197" dirty="0"/>
              <a:t>CSP Clinical and Operational Consultations</a:t>
            </a:r>
          </a:p>
        </p:txBody>
      </p:sp>
      <p:sp>
        <p:nvSpPr>
          <p:cNvPr id="5" name="Rectangle 4">
            <a:extLst>
              <a:ext uri="{FF2B5EF4-FFF2-40B4-BE49-F238E27FC236}">
                <a16:creationId xmlns:a16="http://schemas.microsoft.com/office/drawing/2014/main" xmlns="" id="{F7F93159-251B-466C-B0DC-7FC361CDD9E8}"/>
              </a:ext>
            </a:extLst>
          </p:cNvPr>
          <p:cNvSpPr/>
          <p:nvPr/>
        </p:nvSpPr>
        <p:spPr>
          <a:xfrm>
            <a:off x="5960771" y="828071"/>
            <a:ext cx="8119533" cy="583686"/>
          </a:xfrm>
          <a:prstGeom prst="rect">
            <a:avLst/>
          </a:prstGeom>
        </p:spPr>
        <p:txBody>
          <a:bodyPr>
            <a:spAutoFit/>
          </a:bodyPr>
          <a:lstStyle/>
          <a:p>
            <a:pPr fontAlgn="t"/>
            <a:endParaRPr lang="en-US" sz="3193" b="1" u="sng" dirty="0">
              <a:solidFill>
                <a:schemeClr val="accent1"/>
              </a:solidFill>
            </a:endParaRPr>
          </a:p>
        </p:txBody>
      </p:sp>
      <p:sp>
        <p:nvSpPr>
          <p:cNvPr id="6" name="Rectangle 5">
            <a:extLst>
              <a:ext uri="{FF2B5EF4-FFF2-40B4-BE49-F238E27FC236}">
                <a16:creationId xmlns:a16="http://schemas.microsoft.com/office/drawing/2014/main" xmlns="" id="{B6751A30-5891-412D-9EED-6032E32D6986}"/>
              </a:ext>
            </a:extLst>
          </p:cNvPr>
          <p:cNvSpPr/>
          <p:nvPr/>
        </p:nvSpPr>
        <p:spPr>
          <a:xfrm>
            <a:off x="5348304" y="828071"/>
            <a:ext cx="8520189" cy="873701"/>
          </a:xfrm>
          <a:prstGeom prst="rect">
            <a:avLst/>
          </a:prstGeom>
        </p:spPr>
        <p:txBody>
          <a:bodyPr wrap="square">
            <a:spAutoFit/>
          </a:bodyPr>
          <a:lstStyle/>
          <a:p>
            <a:pPr lvl="0" fontAlgn="t"/>
            <a:endParaRPr lang="en-US" sz="1598" dirty="0">
              <a:solidFill>
                <a:srgbClr val="000000"/>
              </a:solidFill>
            </a:endParaRPr>
          </a:p>
          <a:p>
            <a:pPr>
              <a:lnSpc>
                <a:spcPct val="107000"/>
              </a:lnSpc>
            </a:pPr>
            <a:endParaRPr lang="en-US" sz="1598"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066"/>
              </a:spcAft>
            </a:pPr>
            <a:endParaRPr lang="en-US" sz="173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63837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361E53A9-11C9-4473-849C-3E6E50F28A85}"/>
              </a:ext>
            </a:extLst>
          </p:cNvPr>
          <p:cNvSpPr>
            <a:spLocks noGrp="1"/>
          </p:cNvSpPr>
          <p:nvPr>
            <p:ph idx="1"/>
          </p:nvPr>
        </p:nvSpPr>
        <p:spPr>
          <a:xfrm>
            <a:off x="146801" y="926950"/>
            <a:ext cx="11903347" cy="7106707"/>
          </a:xfrm>
        </p:spPr>
        <p:txBody>
          <a:bodyPr>
            <a:normAutofit fontScale="92500" lnSpcReduction="10000"/>
          </a:bodyPr>
          <a:lstStyle/>
          <a:p>
            <a:pPr marL="0" indent="0">
              <a:spcBef>
                <a:spcPts val="0"/>
              </a:spcBef>
              <a:buNone/>
            </a:pPr>
            <a:r>
              <a:rPr lang="en-US" sz="2131" b="1" dirty="0"/>
              <a:t>CSP Conferences FY 2020</a:t>
            </a:r>
          </a:p>
          <a:p>
            <a:pPr marL="0" indent="0">
              <a:spcBef>
                <a:spcPts val="0"/>
              </a:spcBef>
              <a:buNone/>
            </a:pPr>
            <a:r>
              <a:rPr lang="en-US" sz="2131" dirty="0"/>
              <a:t>Three (3) CSP conferences are available in FY 2020 in collaboration with the Employee Education System.</a:t>
            </a:r>
          </a:p>
          <a:p>
            <a:pPr marL="0" indent="0">
              <a:spcBef>
                <a:spcPts val="0"/>
              </a:spcBef>
              <a:buNone/>
            </a:pPr>
            <a:endParaRPr lang="en-US" sz="2131" dirty="0"/>
          </a:p>
          <a:p>
            <a:pPr>
              <a:spcBef>
                <a:spcPts val="0"/>
              </a:spcBef>
              <a:buFont typeface="Arial" panose="020B0604020202020204" pitchFamily="34" charset="0"/>
              <a:buChar char="•"/>
            </a:pPr>
            <a:r>
              <a:rPr lang="en-US" sz="2131" b="1" dirty="0">
                <a:solidFill>
                  <a:schemeClr val="accent1"/>
                </a:solidFill>
              </a:rPr>
              <a:t>VISN Lead Training</a:t>
            </a:r>
            <a:r>
              <a:rPr lang="en-US" sz="2131" b="1" dirty="0">
                <a:solidFill>
                  <a:schemeClr val="tx1">
                    <a:lumMod val="85000"/>
                    <a:lumOff val="15000"/>
                  </a:schemeClr>
                </a:solidFill>
              </a:rPr>
              <a:t> </a:t>
            </a:r>
          </a:p>
          <a:p>
            <a:pPr marL="0" indent="0">
              <a:spcBef>
                <a:spcPts val="0"/>
              </a:spcBef>
              <a:buNone/>
            </a:pPr>
            <a:r>
              <a:rPr lang="en-US" sz="2131" b="1" dirty="0">
                <a:solidFill>
                  <a:schemeClr val="tx1">
                    <a:lumMod val="85000"/>
                    <a:lumOff val="15000"/>
                  </a:schemeClr>
                </a:solidFill>
              </a:rPr>
              <a:t>       </a:t>
            </a:r>
            <a:r>
              <a:rPr lang="en-US" sz="2131" b="1" dirty="0"/>
              <a:t>March 3-5, 2020; Face-to-Face Conference</a:t>
            </a:r>
          </a:p>
          <a:p>
            <a:pPr marL="0" indent="0">
              <a:spcBef>
                <a:spcPts val="0"/>
              </a:spcBef>
              <a:buNone/>
            </a:pPr>
            <a:r>
              <a:rPr lang="en-US" sz="2131" dirty="0"/>
              <a:t>      </a:t>
            </a:r>
          </a:p>
          <a:p>
            <a:pPr marL="0" indent="0">
              <a:spcBef>
                <a:spcPts val="0"/>
              </a:spcBef>
              <a:buNone/>
            </a:pPr>
            <a:r>
              <a:rPr lang="en-US" sz="2131" dirty="0"/>
              <a:t>       All newly hired VISN Leads attended a face-to-face conference in Washington, DC to learn roles </a:t>
            </a:r>
          </a:p>
          <a:p>
            <a:pPr marL="0" indent="0">
              <a:spcBef>
                <a:spcPts val="0"/>
              </a:spcBef>
              <a:buNone/>
            </a:pPr>
            <a:r>
              <a:rPr lang="en-US" sz="2131" dirty="0"/>
              <a:t>       and responsibilities as new VISN Leads. </a:t>
            </a:r>
          </a:p>
          <a:p>
            <a:pPr marL="0" indent="0">
              <a:spcBef>
                <a:spcPts val="0"/>
              </a:spcBef>
              <a:buNone/>
            </a:pPr>
            <a:r>
              <a:rPr lang="en-US" sz="2131" dirty="0"/>
              <a:t>       Eighty-nine (89) staff attended.</a:t>
            </a:r>
          </a:p>
          <a:p>
            <a:pPr marL="0" indent="0">
              <a:spcBef>
                <a:spcPts val="0"/>
              </a:spcBef>
              <a:buNone/>
            </a:pPr>
            <a:endParaRPr lang="en-US" sz="2131" dirty="0">
              <a:solidFill>
                <a:schemeClr val="accent1"/>
              </a:solidFill>
            </a:endParaRPr>
          </a:p>
          <a:p>
            <a:pPr>
              <a:spcBef>
                <a:spcPts val="0"/>
              </a:spcBef>
            </a:pPr>
            <a:r>
              <a:rPr lang="en-US" sz="2131" b="1" dirty="0">
                <a:solidFill>
                  <a:schemeClr val="accent1"/>
                </a:solidFill>
              </a:rPr>
              <a:t>Centralized Eligibility and Appeals Teams</a:t>
            </a:r>
          </a:p>
          <a:p>
            <a:pPr marL="0" indent="0">
              <a:spcBef>
                <a:spcPts val="0"/>
              </a:spcBef>
              <a:buNone/>
            </a:pPr>
            <a:r>
              <a:rPr lang="en-US" sz="2131" b="1" dirty="0">
                <a:solidFill>
                  <a:schemeClr val="accent1"/>
                </a:solidFill>
              </a:rPr>
              <a:t>      </a:t>
            </a:r>
            <a:r>
              <a:rPr lang="en-US" sz="2131" b="1" dirty="0"/>
              <a:t>July 14-16, 2020; Virtual Conference</a:t>
            </a:r>
          </a:p>
          <a:p>
            <a:pPr marL="0" indent="0">
              <a:spcBef>
                <a:spcPts val="0"/>
              </a:spcBef>
              <a:buNone/>
            </a:pPr>
            <a:endParaRPr lang="en-US" sz="2131" b="1" dirty="0">
              <a:solidFill>
                <a:schemeClr val="tx1">
                  <a:lumMod val="85000"/>
                  <a:lumOff val="15000"/>
                </a:schemeClr>
              </a:solidFill>
            </a:endParaRPr>
          </a:p>
          <a:p>
            <a:pPr marL="0" indent="0">
              <a:spcBef>
                <a:spcPts val="0"/>
              </a:spcBef>
              <a:buNone/>
            </a:pPr>
            <a:r>
              <a:rPr lang="en-US" sz="2131" b="1" dirty="0">
                <a:solidFill>
                  <a:schemeClr val="tx1">
                    <a:lumMod val="85000"/>
                    <a:lumOff val="15000"/>
                  </a:schemeClr>
                </a:solidFill>
              </a:rPr>
              <a:t>       </a:t>
            </a:r>
            <a:r>
              <a:rPr lang="en-US" sz="2131" dirty="0"/>
              <a:t>CEAT members and VISN Leads from each VISN were trained on initial/ongoing PCAFC eligibility </a:t>
            </a:r>
          </a:p>
          <a:p>
            <a:pPr marL="0" indent="0">
              <a:spcBef>
                <a:spcPts val="0"/>
              </a:spcBef>
              <a:buNone/>
            </a:pPr>
            <a:r>
              <a:rPr lang="en-US" sz="2131" dirty="0"/>
              <a:t>       and appeal processes related to the new CEAT. </a:t>
            </a:r>
          </a:p>
          <a:p>
            <a:pPr marL="0" indent="0">
              <a:spcBef>
                <a:spcPts val="0"/>
              </a:spcBef>
              <a:buNone/>
            </a:pPr>
            <a:r>
              <a:rPr lang="en-US" sz="2131" dirty="0"/>
              <a:t>       Over 100 staff attended.</a:t>
            </a:r>
          </a:p>
          <a:p>
            <a:pPr marL="0" indent="0">
              <a:spcBef>
                <a:spcPts val="0"/>
              </a:spcBef>
              <a:buNone/>
            </a:pPr>
            <a:endParaRPr lang="en-US" sz="2131" dirty="0"/>
          </a:p>
          <a:p>
            <a:pPr marL="458824" indent="-458824">
              <a:spcBef>
                <a:spcPts val="0"/>
              </a:spcBef>
            </a:pPr>
            <a:r>
              <a:rPr lang="en-US" sz="2131" b="1" dirty="0">
                <a:solidFill>
                  <a:schemeClr val="accent1"/>
                </a:solidFill>
              </a:rPr>
              <a:t>CSP MISSION Act Expansion: </a:t>
            </a:r>
          </a:p>
          <a:p>
            <a:pPr marL="0" indent="0">
              <a:spcBef>
                <a:spcPts val="0"/>
              </a:spcBef>
              <a:buNone/>
            </a:pPr>
            <a:r>
              <a:rPr lang="en-US" sz="2131" b="1" dirty="0">
                <a:solidFill>
                  <a:schemeClr val="accent1"/>
                </a:solidFill>
              </a:rPr>
              <a:t>       </a:t>
            </a:r>
            <a:r>
              <a:rPr lang="en-US" sz="2131" b="1" dirty="0"/>
              <a:t>September 16-17, 2020 and September 23-24, 2020; Virtual Conference</a:t>
            </a:r>
          </a:p>
          <a:p>
            <a:pPr marL="0" indent="0">
              <a:spcBef>
                <a:spcPts val="0"/>
              </a:spcBef>
              <a:buNone/>
            </a:pPr>
            <a:r>
              <a:rPr lang="en-US" sz="2131" dirty="0"/>
              <a:t>      </a:t>
            </a:r>
          </a:p>
          <a:p>
            <a:pPr marL="0" indent="0">
              <a:spcBef>
                <a:spcPts val="0"/>
              </a:spcBef>
              <a:buNone/>
            </a:pPr>
            <a:r>
              <a:rPr lang="en-US" sz="2131" dirty="0"/>
              <a:t>       CSP field staff to be trained on CSP and changes under the MISSION Act of 2018 expansion.</a:t>
            </a:r>
          </a:p>
          <a:p>
            <a:pPr marL="0" indent="0">
              <a:spcBef>
                <a:spcPts val="0"/>
              </a:spcBef>
              <a:buNone/>
            </a:pPr>
            <a:r>
              <a:rPr lang="en-US" sz="2131" dirty="0"/>
              <a:t>       Primary staff to be trained: CSCs, PGCSS Staff, CSP Program Managers and VISN Leads. </a:t>
            </a:r>
          </a:p>
          <a:p>
            <a:pPr marL="0" indent="0">
              <a:spcBef>
                <a:spcPts val="0"/>
              </a:spcBef>
              <a:buNone/>
            </a:pPr>
            <a:r>
              <a:rPr lang="en-US" sz="2131" dirty="0"/>
              <a:t>       Approximately 750-1,000 staff to attend.</a:t>
            </a:r>
          </a:p>
        </p:txBody>
      </p:sp>
      <p:sp>
        <p:nvSpPr>
          <p:cNvPr id="3" name="Slide Number Placeholder 2">
            <a:extLst>
              <a:ext uri="{FF2B5EF4-FFF2-40B4-BE49-F238E27FC236}">
                <a16:creationId xmlns:a16="http://schemas.microsoft.com/office/drawing/2014/main" xmlns="" id="{A7DBDA27-609C-40CE-BDC3-FEEB4A2F88E9}"/>
              </a:ext>
            </a:extLst>
          </p:cNvPr>
          <p:cNvSpPr>
            <a:spLocks noGrp="1"/>
          </p:cNvSpPr>
          <p:nvPr>
            <p:ph type="sldNum" sz="quarter" idx="12"/>
          </p:nvPr>
        </p:nvSpPr>
        <p:spPr/>
        <p:txBody>
          <a:bodyPr/>
          <a:lstStyle/>
          <a:p>
            <a:pPr>
              <a:defRPr/>
            </a:pPr>
            <a:fld id="{6734FEBD-B590-4EC6-A711-D99E3D2E1E72}" type="slidenum">
              <a:rPr lang="en-US" altLang="en-US" smtClean="0"/>
              <a:pPr>
                <a:defRPr/>
              </a:pPr>
              <a:t>11</a:t>
            </a:fld>
            <a:endParaRPr lang="en-US" altLang="en-US" dirty="0"/>
          </a:p>
        </p:txBody>
      </p:sp>
      <p:sp>
        <p:nvSpPr>
          <p:cNvPr id="4" name="Title 3">
            <a:extLst>
              <a:ext uri="{FF2B5EF4-FFF2-40B4-BE49-F238E27FC236}">
                <a16:creationId xmlns:a16="http://schemas.microsoft.com/office/drawing/2014/main" xmlns="" id="{6BEFFE5D-DBD7-4D3A-9205-70C2DCE43CFD}"/>
              </a:ext>
            </a:extLst>
          </p:cNvPr>
          <p:cNvSpPr>
            <a:spLocks noGrp="1"/>
          </p:cNvSpPr>
          <p:nvPr>
            <p:ph type="title"/>
          </p:nvPr>
        </p:nvSpPr>
        <p:spPr>
          <a:xfrm>
            <a:off x="8825" y="-1"/>
            <a:ext cx="12179300" cy="659246"/>
          </a:xfrm>
        </p:spPr>
        <p:txBody>
          <a:bodyPr>
            <a:normAutofit/>
          </a:bodyPr>
          <a:lstStyle/>
          <a:p>
            <a:r>
              <a:rPr lang="en-US" sz="3197" dirty="0"/>
              <a:t>CSP Conferences</a:t>
            </a:r>
          </a:p>
        </p:txBody>
      </p:sp>
    </p:spTree>
    <p:extLst>
      <p:ext uri="{BB962C8B-B14F-4D97-AF65-F5344CB8AC3E}">
        <p14:creationId xmlns:p14="http://schemas.microsoft.com/office/powerpoint/2010/main" val="2893102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Slide Number Placeholder 5">
            <a:extLst>
              <a:ext uri="{FF2B5EF4-FFF2-40B4-BE49-F238E27FC236}">
                <a16:creationId xmlns:a16="http://schemas.microsoft.com/office/drawing/2014/main" xmlns="" id="{550121AC-15AE-4A51-BA47-011F75BBD2A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989535" indent="-380590">
              <a:defRPr>
                <a:solidFill>
                  <a:schemeClr val="tx1"/>
                </a:solidFill>
                <a:latin typeface="Arial" panose="020B0604020202020204" pitchFamily="34" charset="0"/>
                <a:ea typeface="MS PGothic" panose="020B0600070205080204" pitchFamily="34" charset="-128"/>
              </a:defRPr>
            </a:lvl2pPr>
            <a:lvl3pPr marL="1522362" indent="-304472">
              <a:defRPr>
                <a:solidFill>
                  <a:schemeClr val="tx1"/>
                </a:solidFill>
                <a:latin typeface="Arial" panose="020B0604020202020204" pitchFamily="34" charset="0"/>
                <a:ea typeface="MS PGothic" panose="020B0600070205080204" pitchFamily="34" charset="-128"/>
              </a:defRPr>
            </a:lvl3pPr>
            <a:lvl4pPr marL="2131306" indent="-304472">
              <a:defRPr>
                <a:solidFill>
                  <a:schemeClr val="tx1"/>
                </a:solidFill>
                <a:latin typeface="Arial" panose="020B0604020202020204" pitchFamily="34" charset="0"/>
                <a:ea typeface="MS PGothic" panose="020B0600070205080204" pitchFamily="34" charset="-128"/>
              </a:defRPr>
            </a:lvl4pPr>
            <a:lvl5pPr marL="2740251" indent="-304472">
              <a:defRPr>
                <a:solidFill>
                  <a:schemeClr val="tx1"/>
                </a:solidFill>
                <a:latin typeface="Arial" panose="020B0604020202020204" pitchFamily="34" charset="0"/>
                <a:ea typeface="MS PGothic" panose="020B0600070205080204" pitchFamily="34" charset="-128"/>
              </a:defRPr>
            </a:lvl5pPr>
            <a:lvl6pPr marL="3349196" indent="-304472" defTabSz="608945"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3958140" indent="-304472" defTabSz="608945"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4567085" indent="-304472" defTabSz="608945"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5176030" indent="-304472" defTabSz="608945"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defRPr/>
            </a:pPr>
            <a:fld id="{C18EFC6D-1008-45AC-BB9E-D39E32CEED08}" type="slidenum">
              <a:rPr lang="en-US" altLang="en-US">
                <a:solidFill>
                  <a:srgbClr val="FFFFFF"/>
                </a:solidFill>
              </a:rPr>
              <a:pPr>
                <a:defRPr/>
              </a:pPr>
              <a:t>12</a:t>
            </a:fld>
            <a:endParaRPr lang="en-US" altLang="en-US" dirty="0">
              <a:solidFill>
                <a:srgbClr val="FFFFFF"/>
              </a:solidFill>
            </a:endParaRPr>
          </a:p>
        </p:txBody>
      </p:sp>
      <p:sp>
        <p:nvSpPr>
          <p:cNvPr id="2" name="Title 1">
            <a:extLst>
              <a:ext uri="{FF2B5EF4-FFF2-40B4-BE49-F238E27FC236}">
                <a16:creationId xmlns:a16="http://schemas.microsoft.com/office/drawing/2014/main" xmlns="" id="{F4745D91-79C9-409A-9BCD-A16433159B17}"/>
              </a:ext>
            </a:extLst>
          </p:cNvPr>
          <p:cNvSpPr>
            <a:spLocks noGrp="1"/>
          </p:cNvSpPr>
          <p:nvPr>
            <p:ph type="title"/>
          </p:nvPr>
        </p:nvSpPr>
        <p:spPr>
          <a:xfrm>
            <a:off x="0" y="-1"/>
            <a:ext cx="12179300" cy="670420"/>
          </a:xfrm>
        </p:spPr>
        <p:txBody>
          <a:bodyPr>
            <a:normAutofit/>
          </a:bodyPr>
          <a:lstStyle/>
          <a:p>
            <a:pPr eaLnBrk="1" hangingPunct="1">
              <a:defRPr/>
            </a:pPr>
            <a:r>
              <a:rPr lang="en-US" sz="3197" dirty="0"/>
              <a:t>CSP Webinars</a:t>
            </a:r>
          </a:p>
        </p:txBody>
      </p:sp>
      <p:sp>
        <p:nvSpPr>
          <p:cNvPr id="6" name="Content Placeholder 2">
            <a:extLst>
              <a:ext uri="{FF2B5EF4-FFF2-40B4-BE49-F238E27FC236}">
                <a16:creationId xmlns:a16="http://schemas.microsoft.com/office/drawing/2014/main" xmlns="" id="{2B0EF5F3-B1D1-4251-B54C-0327AA0B39EF}"/>
              </a:ext>
            </a:extLst>
          </p:cNvPr>
          <p:cNvSpPr txBox="1">
            <a:spLocks/>
          </p:cNvSpPr>
          <p:nvPr/>
        </p:nvSpPr>
        <p:spPr>
          <a:xfrm>
            <a:off x="233666" y="831138"/>
            <a:ext cx="11711967" cy="1611544"/>
          </a:xfrm>
          <a:prstGeom prst="rect">
            <a:avLst/>
          </a:prstGeom>
        </p:spPr>
        <p:txBody>
          <a:bodyPr>
            <a:noAutofit/>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174782"/>
                </a:solidFill>
                <a:latin typeface="Georgia"/>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Georgia"/>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Georgia"/>
                <a:ea typeface="MS PGothic" panose="020B0600070205080204" pitchFamily="34" charset="-128"/>
                <a:cs typeface="ヒラギノ角ゴ Pro W3"/>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Georgia"/>
                <a:ea typeface="MS PGothic" panose="020B0600070205080204" pitchFamily="34" charset="-128"/>
                <a:cs typeface="ヒラギノ角ゴ Pro W3"/>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Georgia"/>
                <a:ea typeface="ヒラギノ角ゴ Pro W3" charset="-128"/>
                <a:cs typeface="ヒラギノ角ゴ Pro W3"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0"/>
              </a:spcBef>
              <a:buNone/>
              <a:defRPr/>
            </a:pPr>
            <a:r>
              <a:rPr lang="en-US" sz="2131" b="1" dirty="0">
                <a:solidFill>
                  <a:srgbClr val="000000"/>
                </a:solidFill>
                <a:latin typeface="Arial" panose="020B0604020202020204" pitchFamily="34" charset="0"/>
              </a:rPr>
              <a:t>CSP Webinars:  </a:t>
            </a:r>
          </a:p>
          <a:p>
            <a:pPr lvl="1">
              <a:spcBef>
                <a:spcPts val="0"/>
              </a:spcBef>
              <a:buFont typeface="Arial" panose="020B0604020202020204" pitchFamily="34" charset="0"/>
              <a:buChar char="‒"/>
              <a:defRPr/>
            </a:pPr>
            <a:r>
              <a:rPr lang="en-US" sz="1865" dirty="0">
                <a:solidFill>
                  <a:srgbClr val="000000"/>
                </a:solidFill>
                <a:latin typeface="Arial" panose="020B0604020202020204" pitchFamily="34" charset="0"/>
              </a:rPr>
              <a:t>Training plan developed to identify topics to create enduring webinars on TMS available for all VA staff. </a:t>
            </a:r>
          </a:p>
          <a:p>
            <a:pPr marL="875727" lvl="1" indent="-342900">
              <a:spcBef>
                <a:spcPts val="0"/>
              </a:spcBef>
              <a:buFont typeface="Arial" panose="020B0604020202020204" pitchFamily="34" charset="0"/>
              <a:buChar char="‒"/>
              <a:defRPr/>
            </a:pPr>
            <a:endParaRPr lang="en-US" sz="1865" dirty="0">
              <a:solidFill>
                <a:srgbClr val="000000"/>
              </a:solidFill>
              <a:latin typeface="Arial" panose="020B0604020202020204" pitchFamily="34" charset="0"/>
            </a:endParaRPr>
          </a:p>
          <a:p>
            <a:pPr lvl="1">
              <a:spcBef>
                <a:spcPts val="0"/>
              </a:spcBef>
              <a:buFont typeface="Arial" panose="020B0604020202020204" pitchFamily="34" charset="0"/>
              <a:buChar char="‒"/>
              <a:defRPr/>
            </a:pPr>
            <a:r>
              <a:rPr lang="en-US" sz="1865" dirty="0">
                <a:solidFill>
                  <a:srgbClr val="000000"/>
                </a:solidFill>
                <a:latin typeface="Arial" panose="020B0604020202020204" pitchFamily="34" charset="0"/>
              </a:rPr>
              <a:t>Currently eight webinars are complete, and more than nine webinars are underway.</a:t>
            </a:r>
          </a:p>
        </p:txBody>
      </p:sp>
      <p:graphicFrame>
        <p:nvGraphicFramePr>
          <p:cNvPr id="7" name="Table 7">
            <a:extLst>
              <a:ext uri="{FF2B5EF4-FFF2-40B4-BE49-F238E27FC236}">
                <a16:creationId xmlns:a16="http://schemas.microsoft.com/office/drawing/2014/main" xmlns="" id="{637F5167-3E5C-47F5-ACFE-45791029BE19}"/>
              </a:ext>
            </a:extLst>
          </p:cNvPr>
          <p:cNvGraphicFramePr>
            <a:graphicFrameLocks noGrp="1"/>
          </p:cNvGraphicFramePr>
          <p:nvPr>
            <p:extLst>
              <p:ext uri="{D42A27DB-BD31-4B8C-83A1-F6EECF244321}">
                <p14:modId xmlns:p14="http://schemas.microsoft.com/office/powerpoint/2010/main" val="2190848920"/>
              </p:ext>
            </p:extLst>
          </p:nvPr>
        </p:nvGraphicFramePr>
        <p:xfrm>
          <a:off x="379424" y="2603401"/>
          <a:ext cx="11420450" cy="5488938"/>
        </p:xfrm>
        <a:graphic>
          <a:graphicData uri="http://schemas.openxmlformats.org/drawingml/2006/table">
            <a:tbl>
              <a:tblPr firstRow="1" bandRow="1">
                <a:tableStyleId>{5C22544A-7EE6-4342-B048-85BDC9FD1C3A}</a:tableStyleId>
              </a:tblPr>
              <a:tblGrid>
                <a:gridCol w="4514100">
                  <a:extLst>
                    <a:ext uri="{9D8B030D-6E8A-4147-A177-3AD203B41FA5}">
                      <a16:colId xmlns:a16="http://schemas.microsoft.com/office/drawing/2014/main" xmlns="" val="3100275049"/>
                    </a:ext>
                  </a:extLst>
                </a:gridCol>
                <a:gridCol w="1898362">
                  <a:extLst>
                    <a:ext uri="{9D8B030D-6E8A-4147-A177-3AD203B41FA5}">
                      <a16:colId xmlns:a16="http://schemas.microsoft.com/office/drawing/2014/main" xmlns="" val="2858200995"/>
                    </a:ext>
                  </a:extLst>
                </a:gridCol>
                <a:gridCol w="3157210">
                  <a:extLst>
                    <a:ext uri="{9D8B030D-6E8A-4147-A177-3AD203B41FA5}">
                      <a16:colId xmlns:a16="http://schemas.microsoft.com/office/drawing/2014/main" xmlns="" val="1762194520"/>
                    </a:ext>
                  </a:extLst>
                </a:gridCol>
                <a:gridCol w="1850778">
                  <a:extLst>
                    <a:ext uri="{9D8B030D-6E8A-4147-A177-3AD203B41FA5}">
                      <a16:colId xmlns:a16="http://schemas.microsoft.com/office/drawing/2014/main" xmlns="" val="3112235705"/>
                    </a:ext>
                  </a:extLst>
                </a:gridCol>
              </a:tblGrid>
              <a:tr h="358706">
                <a:tc gridSpan="4">
                  <a:txBody>
                    <a:bodyPr/>
                    <a:lstStyle/>
                    <a:p>
                      <a:pPr algn="ctr"/>
                      <a:r>
                        <a:rPr lang="en-US" sz="1600" dirty="0"/>
                        <a:t>Completed Webinars Available on TMS</a:t>
                      </a:r>
                    </a:p>
                  </a:txBody>
                  <a:tcPr marL="121793" marR="121793" marT="60897" marB="60897">
                    <a:solidFill>
                      <a:schemeClr val="accent1"/>
                    </a:solidFill>
                  </a:tcP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400" dirty="0">
                        <a:effectLst/>
                        <a:latin typeface="Calibri" panose="020F0502020204030204" pitchFamily="34" charset="0"/>
                        <a:ea typeface="Calibri" panose="020F0502020204030204" pitchFamily="34" charset="0"/>
                      </a:endParaRPr>
                    </a:p>
                  </a:txBody>
                  <a:tcPr/>
                </a:tc>
                <a:tc hMerge="1">
                  <a:txBody>
                    <a:bodyPr/>
                    <a:lstStyle/>
                    <a:p>
                      <a:endParaRPr lang="en-US" sz="1400" dirty="0"/>
                    </a:p>
                  </a:txBody>
                  <a:tcPr>
                    <a:solidFill>
                      <a:schemeClr val="accent1"/>
                    </a:solidFill>
                  </a:tcPr>
                </a:tc>
                <a:tc hMerge="1">
                  <a:txBody>
                    <a:bodyPr/>
                    <a:lstStyle/>
                    <a:p>
                      <a:endParaRPr lang="en-US" sz="1400" dirty="0"/>
                    </a:p>
                  </a:txBody>
                  <a:tcPr>
                    <a:solidFill>
                      <a:schemeClr val="accent1"/>
                    </a:solidFill>
                  </a:tcPr>
                </a:tc>
                <a:extLst>
                  <a:ext uri="{0D108BD9-81ED-4DB2-BD59-A6C34878D82A}">
                    <a16:rowId xmlns:a16="http://schemas.microsoft.com/office/drawing/2014/main" xmlns="" val="3284552851"/>
                  </a:ext>
                </a:extLst>
              </a:tr>
              <a:tr h="716849">
                <a:tc>
                  <a:txBody>
                    <a:bodyPr/>
                    <a:lstStyle/>
                    <a:p>
                      <a:pPr algn="ctr"/>
                      <a:r>
                        <a:rPr lang="en-US" sz="1600" b="1" dirty="0">
                          <a:solidFill>
                            <a:schemeClr val="bg1"/>
                          </a:solidFill>
                        </a:rPr>
                        <a:t>Course Title</a:t>
                      </a:r>
                    </a:p>
                  </a:txBody>
                  <a:tcPr marL="121793" marR="121793" marT="60897" marB="60897">
                    <a:solidFill>
                      <a:schemeClr val="accent1"/>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600" b="1" dirty="0">
                          <a:solidFill>
                            <a:schemeClr val="bg1"/>
                          </a:solidFill>
                          <a:effectLst/>
                        </a:rPr>
                        <a:t>FY 2020 Course Completions</a:t>
                      </a:r>
                      <a:endParaRPr lang="en-US" sz="1600" b="1" dirty="0">
                        <a:solidFill>
                          <a:schemeClr val="bg1"/>
                        </a:solidFill>
                        <a:effectLst/>
                        <a:latin typeface="Calibri" panose="020F0502020204030204" pitchFamily="34" charset="0"/>
                        <a:ea typeface="Calibri" panose="020F0502020204030204" pitchFamily="34" charset="0"/>
                      </a:endParaRPr>
                    </a:p>
                  </a:txBody>
                  <a:tcPr marL="121793" marR="121793" marT="60897" marB="60897">
                    <a:lnR w="57150" cap="flat" cmpd="sng" algn="ctr">
                      <a:solidFill>
                        <a:schemeClr val="bg1"/>
                      </a:solidFill>
                      <a:prstDash val="solid"/>
                      <a:round/>
                      <a:headEnd type="none" w="med" len="med"/>
                      <a:tailEnd type="none" w="med" len="med"/>
                    </a:lnR>
                    <a:solidFill>
                      <a:schemeClr val="accent1"/>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600" b="1" dirty="0">
                          <a:solidFill>
                            <a:schemeClr val="bg1"/>
                          </a:solidFill>
                        </a:rPr>
                        <a:t>Course Title</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b="1" dirty="0">
                        <a:solidFill>
                          <a:schemeClr val="bg1"/>
                        </a:solidFill>
                        <a:effectLst/>
                        <a:latin typeface="Calibri" panose="020F0502020204030204" pitchFamily="34" charset="0"/>
                        <a:ea typeface="Calibri" panose="020F0502020204030204" pitchFamily="34" charset="0"/>
                      </a:endParaRPr>
                    </a:p>
                  </a:txBody>
                  <a:tcPr marL="121793" marR="121793" marT="60897" marB="60897">
                    <a:lnL w="57150" cap="flat" cmpd="sng" algn="ctr">
                      <a:solidFill>
                        <a:schemeClr val="bg1"/>
                      </a:solidFill>
                      <a:prstDash val="solid"/>
                      <a:round/>
                      <a:headEnd type="none" w="med" len="med"/>
                      <a:tailEnd type="none" w="med" len="med"/>
                    </a:lnL>
                    <a:solidFill>
                      <a:schemeClr val="accent1"/>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600" b="1" dirty="0">
                          <a:solidFill>
                            <a:schemeClr val="bg1"/>
                          </a:solidFill>
                          <a:effectLst/>
                        </a:rPr>
                        <a:t>FY 2020 Course Completions</a:t>
                      </a:r>
                      <a:endParaRPr lang="en-US" sz="1600" b="1" dirty="0">
                        <a:solidFill>
                          <a:schemeClr val="bg1"/>
                        </a:solidFill>
                        <a:effectLst/>
                        <a:latin typeface="Calibri" panose="020F0502020204030204" pitchFamily="34" charset="0"/>
                        <a:ea typeface="Calibri" panose="020F0502020204030204" pitchFamily="34" charset="0"/>
                      </a:endParaRPr>
                    </a:p>
                  </a:txBody>
                  <a:tcPr marL="121793" marR="121793" marT="60897" marB="60897">
                    <a:solidFill>
                      <a:schemeClr val="accent1"/>
                    </a:solidFill>
                  </a:tcPr>
                </a:tc>
                <a:extLst>
                  <a:ext uri="{0D108BD9-81ED-4DB2-BD59-A6C34878D82A}">
                    <a16:rowId xmlns:a16="http://schemas.microsoft.com/office/drawing/2014/main" xmlns="" val="2217570910"/>
                  </a:ext>
                </a:extLst>
              </a:tr>
              <a:tr h="131558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effectLst/>
                          <a:latin typeface="Arial" panose="020B0604020202020204" pitchFamily="34" charset="0"/>
                          <a:cs typeface="Arial" panose="020B0604020202020204" pitchFamily="34" charset="0"/>
                        </a:rPr>
                        <a:t>VA Caregiver Center, Memphis – Overview of Programs. Overview of available supports and services available to Caregivers and how staff can refer and enroll Caregivers</a:t>
                      </a:r>
                    </a:p>
                  </a:txBody>
                  <a:tcPr marL="121793" marR="121793" marT="60897" marB="60897"/>
                </a:tc>
                <a:tc>
                  <a:txBody>
                    <a:bodyPr/>
                    <a:lstStyle/>
                    <a:p>
                      <a:pPr marL="0" marR="0" algn="ctr">
                        <a:spcBef>
                          <a:spcPts val="0"/>
                        </a:spcBef>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118</a:t>
                      </a:r>
                    </a:p>
                  </a:txBody>
                  <a:tcPr marL="121793" marR="121793" marT="60897" marB="60897">
                    <a:lnR w="57150" cap="flat" cmpd="sng" algn="ctr">
                      <a:solidFill>
                        <a:schemeClr val="bg1"/>
                      </a:solidFill>
                      <a:prstDash val="solid"/>
                      <a:round/>
                      <a:headEnd type="none" w="med" len="med"/>
                      <a:tailEnd type="none" w="med" len="med"/>
                    </a:lnR>
                  </a:tcPr>
                </a:tc>
                <a:tc>
                  <a:txBody>
                    <a:bodyPr/>
                    <a:lstStyle/>
                    <a:p>
                      <a:pPr marL="0" marR="0">
                        <a:spcBef>
                          <a:spcPts val="0"/>
                        </a:spcBef>
                        <a:spcAft>
                          <a:spcPts val="0"/>
                        </a:spcAft>
                      </a:pPr>
                      <a:r>
                        <a:rPr lang="en-US" sz="1600" dirty="0">
                          <a:effectLst/>
                          <a:latin typeface="Arial" panose="020B0604020202020204" pitchFamily="34" charset="0"/>
                          <a:cs typeface="Arial" panose="020B0604020202020204" pitchFamily="34" charset="0"/>
                        </a:rPr>
                        <a:t>Caregiver Support Program (CSP) MISSION Act Toolkit, a staff resource on available products available to inform others on CSP Mission Act</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121793" marR="121793" marT="60897" marB="60897">
                    <a:lnL w="57150" cap="flat" cmpd="sng" algn="ctr">
                      <a:solidFill>
                        <a:schemeClr val="bg1"/>
                      </a:solidFill>
                      <a:prstDash val="solid"/>
                      <a:round/>
                      <a:headEnd type="none" w="med" len="med"/>
                      <a:tailEnd type="none" w="med" len="med"/>
                    </a:lnL>
                  </a:tcPr>
                </a:tc>
                <a:tc>
                  <a:txBody>
                    <a:bodyPr/>
                    <a:lstStyle/>
                    <a:p>
                      <a:pPr marL="0" marR="0" algn="ctr">
                        <a:spcBef>
                          <a:spcPts val="0"/>
                        </a:spcBef>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537</a:t>
                      </a:r>
                    </a:p>
                  </a:txBody>
                  <a:tcPr marL="121793" marR="121793" marT="60897" marB="60897"/>
                </a:tc>
                <a:extLst>
                  <a:ext uri="{0D108BD9-81ED-4DB2-BD59-A6C34878D82A}">
                    <a16:rowId xmlns:a16="http://schemas.microsoft.com/office/drawing/2014/main" xmlns="" val="3231966952"/>
                  </a:ext>
                </a:extLst>
              </a:tr>
              <a:tr h="107636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effectLst/>
                          <a:latin typeface="Arial" panose="020B0604020202020204" pitchFamily="34" charset="0"/>
                          <a:cs typeface="Arial" panose="020B0604020202020204" pitchFamily="34" charset="0"/>
                        </a:rPr>
                        <a:t>Implementation of Purple Heart and Disabled Veterans Equal Access Act of 2018</a:t>
                      </a:r>
                    </a:p>
                  </a:txBody>
                  <a:tcPr marL="121793" marR="121793" marT="60897" marB="60897"/>
                </a:tc>
                <a:tc>
                  <a:txBody>
                    <a:bodyPr/>
                    <a:lstStyle/>
                    <a:p>
                      <a:pPr marL="0" marR="0" algn="ctr">
                        <a:spcBef>
                          <a:spcPts val="0"/>
                        </a:spcBef>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113</a:t>
                      </a:r>
                    </a:p>
                  </a:txBody>
                  <a:tcPr marL="121793" marR="121793" marT="60897" marB="60897">
                    <a:lnR w="57150" cap="flat" cmpd="sng" algn="ctr">
                      <a:solidFill>
                        <a:schemeClr val="bg1"/>
                      </a:solidFill>
                      <a:prstDash val="solid"/>
                      <a:round/>
                      <a:headEnd type="none" w="med" len="med"/>
                      <a:tailEnd type="none" w="med" len="med"/>
                    </a:lnR>
                  </a:tcPr>
                </a:tc>
                <a:tc>
                  <a:txBody>
                    <a:bodyPr/>
                    <a:lstStyle/>
                    <a:p>
                      <a:pPr marL="0" marR="0">
                        <a:spcBef>
                          <a:spcPts val="0"/>
                        </a:spcBef>
                        <a:spcAft>
                          <a:spcPts val="0"/>
                        </a:spcAft>
                      </a:pPr>
                      <a:r>
                        <a:rPr lang="en-US" sz="1600" dirty="0">
                          <a:effectLst/>
                          <a:latin typeface="Arial" panose="020B0604020202020204" pitchFamily="34" charset="0"/>
                          <a:cs typeface="Arial" panose="020B0604020202020204" pitchFamily="34" charset="0"/>
                        </a:rPr>
                        <a:t>Program of Comprehensive Assistance for Family Caregivers (PCAFC): Veterans Eligibility Criteria </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121793" marR="121793" marT="60897" marB="60897">
                    <a:lnL w="57150" cap="flat" cmpd="sng" algn="ctr">
                      <a:solidFill>
                        <a:schemeClr val="bg1"/>
                      </a:solidFill>
                      <a:prstDash val="solid"/>
                      <a:round/>
                      <a:headEnd type="none" w="med" len="med"/>
                      <a:tailEnd type="none" w="med" len="med"/>
                    </a:lnL>
                  </a:tcPr>
                </a:tc>
                <a:tc>
                  <a:txBody>
                    <a:bodyPr/>
                    <a:lstStyle/>
                    <a:p>
                      <a:pPr marL="0" marR="0" algn="ctr">
                        <a:spcBef>
                          <a:spcPts val="0"/>
                        </a:spcBef>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350</a:t>
                      </a:r>
                    </a:p>
                  </a:txBody>
                  <a:tcPr marL="121793" marR="121793" marT="60897" marB="60897"/>
                </a:tc>
                <a:extLst>
                  <a:ext uri="{0D108BD9-81ED-4DB2-BD59-A6C34878D82A}">
                    <a16:rowId xmlns:a16="http://schemas.microsoft.com/office/drawing/2014/main" xmlns="" val="3566621126"/>
                  </a:ext>
                </a:extLst>
              </a:tr>
              <a:tr h="837145">
                <a:tc>
                  <a:txBody>
                    <a:bodyPr/>
                    <a:lstStyle/>
                    <a:p>
                      <a:pPr marL="0" marR="0">
                        <a:spcBef>
                          <a:spcPts val="0"/>
                        </a:spcBef>
                        <a:spcAft>
                          <a:spcPts val="0"/>
                        </a:spcAft>
                      </a:pPr>
                      <a:r>
                        <a:rPr lang="en-US" sz="1600" dirty="0">
                          <a:effectLst/>
                          <a:latin typeface="Arial" panose="020B0604020202020204" pitchFamily="34" charset="0"/>
                          <a:cs typeface="Arial" panose="020B0604020202020204" pitchFamily="34" charset="0"/>
                        </a:rPr>
                        <a:t>Program of Comprehensive Assistance for Family Caregivers (PCAFC): Veterans Eligibility Criteria for Providers</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121793" marR="121793" marT="60897" marB="60897"/>
                </a:tc>
                <a:tc>
                  <a:txBody>
                    <a:bodyPr/>
                    <a:lstStyle/>
                    <a:p>
                      <a:pPr marL="0" marR="0" algn="ctr">
                        <a:spcBef>
                          <a:spcPts val="0"/>
                        </a:spcBef>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874</a:t>
                      </a:r>
                    </a:p>
                  </a:txBody>
                  <a:tcPr marL="121793" marR="121793" marT="60897" marB="60897">
                    <a:lnR w="57150" cap="flat" cmpd="sng" algn="ctr">
                      <a:solidFill>
                        <a:schemeClr val="bg1"/>
                      </a:solidFill>
                      <a:prstDash val="solid"/>
                      <a:round/>
                      <a:headEnd type="none" w="med" len="med"/>
                      <a:tailEnd type="none" w="med" len="med"/>
                    </a:lnR>
                  </a:tcPr>
                </a:tc>
                <a:tc>
                  <a:txBody>
                    <a:bodyPr/>
                    <a:lstStyle/>
                    <a:p>
                      <a:pPr marL="0" marR="0">
                        <a:spcBef>
                          <a:spcPts val="0"/>
                        </a:spcBef>
                        <a:spcAft>
                          <a:spcPts val="0"/>
                        </a:spcAft>
                      </a:pPr>
                      <a:r>
                        <a:rPr lang="en-US" sz="1600" dirty="0">
                          <a:effectLst/>
                          <a:latin typeface="Arial" panose="020B0604020202020204" pitchFamily="34" charset="0"/>
                          <a:cs typeface="Arial" panose="020B0604020202020204" pitchFamily="34" charset="0"/>
                        </a:rPr>
                        <a:t>Caregiver Support Program (CSP) VHA Directive 1152(1) Overview</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121793" marR="121793" marT="60897" marB="60897">
                    <a:lnL w="57150" cap="flat" cmpd="sng" algn="ctr">
                      <a:solidFill>
                        <a:schemeClr val="bg1"/>
                      </a:solidFill>
                      <a:prstDash val="solid"/>
                      <a:round/>
                      <a:headEnd type="none" w="med" len="med"/>
                      <a:tailEnd type="none" w="med" len="med"/>
                    </a:lnL>
                  </a:tcPr>
                </a:tc>
                <a:tc>
                  <a:txBody>
                    <a:bodyPr/>
                    <a:lstStyle/>
                    <a:p>
                      <a:pPr marL="0" marR="0" algn="ctr">
                        <a:spcBef>
                          <a:spcPts val="0"/>
                        </a:spcBef>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405</a:t>
                      </a:r>
                    </a:p>
                  </a:txBody>
                  <a:tcPr marL="121793" marR="121793" marT="60897" marB="60897"/>
                </a:tc>
                <a:extLst>
                  <a:ext uri="{0D108BD9-81ED-4DB2-BD59-A6C34878D82A}">
                    <a16:rowId xmlns:a16="http://schemas.microsoft.com/office/drawing/2014/main" xmlns="" val="2154036147"/>
                  </a:ext>
                </a:extLst>
              </a:tr>
              <a:tr h="597926">
                <a:tc>
                  <a:txBody>
                    <a:bodyPr/>
                    <a:lstStyle/>
                    <a:p>
                      <a:pPr marL="0" marR="0">
                        <a:spcBef>
                          <a:spcPts val="0"/>
                        </a:spcBef>
                        <a:spcAft>
                          <a:spcPts val="0"/>
                        </a:spcAft>
                      </a:pPr>
                      <a:r>
                        <a:rPr lang="en-US" sz="1600" dirty="0">
                          <a:effectLst/>
                          <a:latin typeface="Arial" panose="020B0604020202020204" pitchFamily="34" charset="0"/>
                          <a:cs typeface="Arial" panose="020B0604020202020204" pitchFamily="34" charset="0"/>
                        </a:rPr>
                        <a:t>PCAFC SOP Changes in Functional Status &amp; Continued Eligibility</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121793" marR="121793" marT="60897" marB="60897"/>
                </a:tc>
                <a:tc>
                  <a:txBody>
                    <a:bodyPr/>
                    <a:lstStyle/>
                    <a:p>
                      <a:pPr marL="0" marR="0" algn="ctr">
                        <a:spcBef>
                          <a:spcPts val="0"/>
                        </a:spcBef>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816</a:t>
                      </a:r>
                    </a:p>
                  </a:txBody>
                  <a:tcPr marL="121793" marR="121793" marT="60897" marB="60897">
                    <a:lnR w="57150" cap="flat" cmpd="sng" algn="ctr">
                      <a:solidFill>
                        <a:schemeClr val="bg1"/>
                      </a:solidFill>
                      <a:prstDash val="solid"/>
                      <a:round/>
                      <a:headEnd type="none" w="med" len="med"/>
                      <a:tailEnd type="none" w="med" len="med"/>
                    </a:lnR>
                  </a:tcPr>
                </a:tc>
                <a:tc>
                  <a:txBody>
                    <a:bodyPr/>
                    <a:lstStyle/>
                    <a:p>
                      <a:pPr marL="0" marR="0">
                        <a:spcBef>
                          <a:spcPts val="0"/>
                        </a:spcBef>
                        <a:spcAft>
                          <a:spcPts val="0"/>
                        </a:spcAft>
                      </a:pPr>
                      <a:r>
                        <a:rPr lang="en-US" sz="1600" dirty="0">
                          <a:effectLst/>
                          <a:latin typeface="Arial" panose="020B0604020202020204" pitchFamily="34" charset="0"/>
                          <a:cs typeface="Arial" panose="020B0604020202020204" pitchFamily="34" charset="0"/>
                        </a:rPr>
                        <a:t>VHA Caregiver Support Program Overview</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121793" marR="121793" marT="60897" marB="60897">
                    <a:lnL w="57150" cap="flat" cmpd="sng" algn="ctr">
                      <a:solidFill>
                        <a:schemeClr val="bg1"/>
                      </a:solidFill>
                      <a:prstDash val="solid"/>
                      <a:round/>
                      <a:headEnd type="none" w="med" len="med"/>
                      <a:tailEnd type="none" w="med" len="med"/>
                    </a:lnL>
                  </a:tcPr>
                </a:tc>
                <a:tc>
                  <a:txBody>
                    <a:bodyPr/>
                    <a:lstStyle/>
                    <a:p>
                      <a:pPr marL="0" marR="0" algn="ctr">
                        <a:spcBef>
                          <a:spcPts val="0"/>
                        </a:spcBef>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493</a:t>
                      </a:r>
                    </a:p>
                  </a:txBody>
                  <a:tcPr marL="121793" marR="121793" marT="60897" marB="60897"/>
                </a:tc>
                <a:extLst>
                  <a:ext uri="{0D108BD9-81ED-4DB2-BD59-A6C34878D82A}">
                    <a16:rowId xmlns:a16="http://schemas.microsoft.com/office/drawing/2014/main" xmlns="" val="893816251"/>
                  </a:ext>
                </a:extLst>
              </a:tr>
              <a:tr h="505519">
                <a:tc gridSpan="4">
                  <a:txBody>
                    <a:bodyPr/>
                    <a:lstStyle/>
                    <a:p>
                      <a:pPr marL="0" marR="0">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Course completion data is from October 1, 2019 thru August 20, 2020</a:t>
                      </a:r>
                    </a:p>
                  </a:txBody>
                  <a:tcPr marL="121793" marR="121793" marT="60897" marB="60897"/>
                </a:tc>
                <a:tc hMerge="1">
                  <a:txBody>
                    <a:bodyPr/>
                    <a:lstStyle/>
                    <a:p>
                      <a:pPr marL="0" marR="0" algn="ctr">
                        <a:spcBef>
                          <a:spcPts val="0"/>
                        </a:spcBef>
                        <a:spcAft>
                          <a:spcPts val="0"/>
                        </a:spcAft>
                      </a:pP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121793" marR="121793" marT="60897" marB="60897">
                    <a:lnR w="57150" cap="flat" cmpd="sng" algn="ctr">
                      <a:solidFill>
                        <a:schemeClr val="bg1"/>
                      </a:solidFill>
                      <a:prstDash val="solid"/>
                      <a:round/>
                      <a:headEnd type="none" w="med" len="med"/>
                      <a:tailEnd type="none" w="med" len="med"/>
                    </a:lnR>
                  </a:tcPr>
                </a:tc>
                <a:tc hMerge="1">
                  <a:txBody>
                    <a:bodyPr/>
                    <a:lstStyle/>
                    <a:p>
                      <a:pPr marL="0" marR="0">
                        <a:spcBef>
                          <a:spcPts val="0"/>
                        </a:spcBef>
                        <a:spcAft>
                          <a:spcPts val="0"/>
                        </a:spcAft>
                      </a:pP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121793" marR="121793" marT="60897" marB="60897">
                    <a:lnL w="57150" cap="flat" cmpd="sng" algn="ctr">
                      <a:solidFill>
                        <a:schemeClr val="bg1"/>
                      </a:solidFill>
                      <a:prstDash val="solid"/>
                      <a:round/>
                      <a:headEnd type="none" w="med" len="med"/>
                      <a:tailEnd type="none" w="med" len="med"/>
                    </a:lnL>
                  </a:tcPr>
                </a:tc>
                <a:tc hMerge="1">
                  <a:txBody>
                    <a:bodyPr/>
                    <a:lstStyle/>
                    <a:p>
                      <a:pPr marL="0" marR="0" algn="ctr">
                        <a:spcBef>
                          <a:spcPts val="0"/>
                        </a:spcBef>
                        <a:spcAft>
                          <a:spcPts val="0"/>
                        </a:spcAft>
                      </a:pP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121793" marR="121793" marT="60897" marB="60897"/>
                </a:tc>
                <a:extLst>
                  <a:ext uri="{0D108BD9-81ED-4DB2-BD59-A6C34878D82A}">
                    <a16:rowId xmlns:a16="http://schemas.microsoft.com/office/drawing/2014/main" xmlns="" val="3823295336"/>
                  </a:ext>
                </a:extLst>
              </a:tr>
            </a:tbl>
          </a:graphicData>
        </a:graphic>
      </p:graphicFrame>
    </p:spTree>
    <p:extLst>
      <p:ext uri="{BB962C8B-B14F-4D97-AF65-F5344CB8AC3E}">
        <p14:creationId xmlns:p14="http://schemas.microsoft.com/office/powerpoint/2010/main" val="2273839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Slide Number Placeholder 5">
            <a:extLst>
              <a:ext uri="{FF2B5EF4-FFF2-40B4-BE49-F238E27FC236}">
                <a16:creationId xmlns:a16="http://schemas.microsoft.com/office/drawing/2014/main" xmlns="" id="{550121AC-15AE-4A51-BA47-011F75BBD2A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989535" indent="-380590">
              <a:defRPr>
                <a:solidFill>
                  <a:schemeClr val="tx1"/>
                </a:solidFill>
                <a:latin typeface="Arial" panose="020B0604020202020204" pitchFamily="34" charset="0"/>
                <a:ea typeface="MS PGothic" panose="020B0600070205080204" pitchFamily="34" charset="-128"/>
              </a:defRPr>
            </a:lvl2pPr>
            <a:lvl3pPr marL="1522362" indent="-304472">
              <a:defRPr>
                <a:solidFill>
                  <a:schemeClr val="tx1"/>
                </a:solidFill>
                <a:latin typeface="Arial" panose="020B0604020202020204" pitchFamily="34" charset="0"/>
                <a:ea typeface="MS PGothic" panose="020B0600070205080204" pitchFamily="34" charset="-128"/>
              </a:defRPr>
            </a:lvl3pPr>
            <a:lvl4pPr marL="2131306" indent="-304472">
              <a:defRPr>
                <a:solidFill>
                  <a:schemeClr val="tx1"/>
                </a:solidFill>
                <a:latin typeface="Arial" panose="020B0604020202020204" pitchFamily="34" charset="0"/>
                <a:ea typeface="MS PGothic" panose="020B0600070205080204" pitchFamily="34" charset="-128"/>
              </a:defRPr>
            </a:lvl4pPr>
            <a:lvl5pPr marL="2740251" indent="-304472">
              <a:defRPr>
                <a:solidFill>
                  <a:schemeClr val="tx1"/>
                </a:solidFill>
                <a:latin typeface="Arial" panose="020B0604020202020204" pitchFamily="34" charset="0"/>
                <a:ea typeface="MS PGothic" panose="020B0600070205080204" pitchFamily="34" charset="-128"/>
              </a:defRPr>
            </a:lvl5pPr>
            <a:lvl6pPr marL="3349196" indent="-304472" defTabSz="608945"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3958140" indent="-304472" defTabSz="608945"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4567085" indent="-304472" defTabSz="608945"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5176030" indent="-304472" defTabSz="608945"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C18EFC6D-1008-45AC-BB9E-D39E32CEED08}" type="slidenum">
              <a:rPr lang="en-US" altLang="en-US" smtClean="0">
                <a:solidFill>
                  <a:srgbClr val="FFFFFF"/>
                </a:solidFill>
              </a:rPr>
              <a:pPr/>
              <a:t>13</a:t>
            </a:fld>
            <a:endParaRPr lang="en-US" altLang="en-US" dirty="0">
              <a:solidFill>
                <a:srgbClr val="FFFFFF"/>
              </a:solidFill>
            </a:endParaRPr>
          </a:p>
        </p:txBody>
      </p:sp>
      <p:sp>
        <p:nvSpPr>
          <p:cNvPr id="2" name="Title 1">
            <a:extLst>
              <a:ext uri="{FF2B5EF4-FFF2-40B4-BE49-F238E27FC236}">
                <a16:creationId xmlns:a16="http://schemas.microsoft.com/office/drawing/2014/main" xmlns="" id="{F4745D91-79C9-409A-9BCD-A16433159B17}"/>
              </a:ext>
            </a:extLst>
          </p:cNvPr>
          <p:cNvSpPr>
            <a:spLocks noGrp="1"/>
          </p:cNvSpPr>
          <p:nvPr>
            <p:ph type="title"/>
          </p:nvPr>
        </p:nvSpPr>
        <p:spPr>
          <a:xfrm>
            <a:off x="0" y="0"/>
            <a:ext cx="12179300" cy="640080"/>
          </a:xfrm>
        </p:spPr>
        <p:txBody>
          <a:bodyPr>
            <a:normAutofit/>
          </a:bodyPr>
          <a:lstStyle/>
          <a:p>
            <a:pPr eaLnBrk="1" hangingPunct="1">
              <a:defRPr/>
            </a:pPr>
            <a:r>
              <a:rPr lang="en-US" sz="3197" dirty="0"/>
              <a:t>CSP - Hiring</a:t>
            </a:r>
          </a:p>
        </p:txBody>
      </p:sp>
      <p:sp>
        <p:nvSpPr>
          <p:cNvPr id="6" name="Content Placeholder 2">
            <a:extLst>
              <a:ext uri="{FF2B5EF4-FFF2-40B4-BE49-F238E27FC236}">
                <a16:creationId xmlns:a16="http://schemas.microsoft.com/office/drawing/2014/main" xmlns="" id="{2B0EF5F3-B1D1-4251-B54C-0327AA0B39EF}"/>
              </a:ext>
            </a:extLst>
          </p:cNvPr>
          <p:cNvSpPr txBox="1">
            <a:spLocks/>
          </p:cNvSpPr>
          <p:nvPr/>
        </p:nvSpPr>
        <p:spPr>
          <a:xfrm>
            <a:off x="212300" y="935337"/>
            <a:ext cx="11754700" cy="6530444"/>
          </a:xfrm>
          <a:prstGeom prst="rect">
            <a:avLst/>
          </a:prstGeom>
        </p:spPr>
        <p:txBody>
          <a:bodyPr>
            <a:noAutofit/>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174782"/>
                </a:solidFill>
                <a:latin typeface="Georgia"/>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Georgia"/>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Georgia"/>
                <a:ea typeface="MS PGothic" panose="020B0600070205080204" pitchFamily="34" charset="-128"/>
                <a:cs typeface="ヒラギノ角ゴ Pro W3"/>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Georgia"/>
                <a:ea typeface="MS PGothic" panose="020B0600070205080204" pitchFamily="34" charset="-128"/>
                <a:cs typeface="ヒラギノ角ゴ Pro W3"/>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Georgia"/>
                <a:ea typeface="ヒラギノ角ゴ Pro W3" charset="-128"/>
                <a:cs typeface="ヒラギノ角ゴ Pro W3"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0"/>
              </a:spcBef>
              <a:spcAft>
                <a:spcPts val="0"/>
              </a:spcAft>
              <a:buNone/>
            </a:pPr>
            <a:r>
              <a:rPr lang="en-US" sz="2000" b="1" dirty="0">
                <a:solidFill>
                  <a:schemeClr val="tx1"/>
                </a:solidFill>
                <a:latin typeface="Arial" panose="020B0604020202020204" pitchFamily="34" charset="0"/>
                <a:cs typeface="Arial" panose="020B0604020202020204" pitchFamily="34" charset="0"/>
              </a:rPr>
              <a:t>CSP Phase 1 Hiring Status*</a:t>
            </a:r>
            <a:endParaRPr lang="en-US" sz="2000" dirty="0">
              <a:solidFill>
                <a:schemeClr val="tx1"/>
              </a:solidFill>
              <a:latin typeface="Arial" panose="020B0604020202020204" pitchFamily="34" charset="0"/>
              <a:cs typeface="Arial" panose="020B0604020202020204" pitchFamily="34" charset="0"/>
            </a:endParaRPr>
          </a:p>
          <a:p>
            <a:pPr marL="0" indent="0">
              <a:spcBef>
                <a:spcPts val="0"/>
              </a:spcBef>
              <a:spcAft>
                <a:spcPts val="0"/>
              </a:spcAft>
              <a:buNone/>
            </a:pPr>
            <a:endParaRPr lang="en-US" sz="2000" dirty="0">
              <a:solidFill>
                <a:schemeClr val="tx1"/>
              </a:solidFill>
              <a:latin typeface="Arial" panose="020B0604020202020204" pitchFamily="34" charset="0"/>
              <a:cs typeface="Arial" panose="020B0604020202020204" pitchFamily="34" charset="0"/>
            </a:endParaRPr>
          </a:p>
          <a:p>
            <a:pPr lvl="1">
              <a:spcBef>
                <a:spcPts val="0"/>
              </a:spcBef>
              <a:spcAft>
                <a:spcPts val="0"/>
              </a:spcAft>
            </a:pPr>
            <a:r>
              <a:rPr lang="en-US" sz="2000" dirty="0">
                <a:solidFill>
                  <a:schemeClr val="tx1"/>
                </a:solidFill>
                <a:latin typeface="Arial" panose="020B0604020202020204" pitchFamily="34" charset="0"/>
                <a:cs typeface="Arial" panose="020B0604020202020204" pitchFamily="34" charset="0"/>
              </a:rPr>
              <a:t>The first phase of the hiring initiative commenced in the Fall of 2019.</a:t>
            </a:r>
          </a:p>
          <a:p>
            <a:pPr lvl="1">
              <a:spcBef>
                <a:spcPts val="0"/>
              </a:spcBef>
              <a:spcAft>
                <a:spcPts val="0"/>
              </a:spcAft>
            </a:pPr>
            <a:endParaRPr lang="en-US" sz="2000" dirty="0">
              <a:solidFill>
                <a:schemeClr val="tx1"/>
              </a:solidFill>
              <a:latin typeface="Arial" panose="020B0604020202020204" pitchFamily="34" charset="0"/>
              <a:cs typeface="Arial" panose="020B0604020202020204" pitchFamily="34" charset="0"/>
            </a:endParaRPr>
          </a:p>
          <a:p>
            <a:pPr lvl="1">
              <a:spcBef>
                <a:spcPts val="0"/>
              </a:spcBef>
              <a:spcAft>
                <a:spcPts val="0"/>
              </a:spcAft>
            </a:pPr>
            <a:r>
              <a:rPr lang="en-US" sz="2000" dirty="0">
                <a:solidFill>
                  <a:schemeClr val="tx1"/>
                </a:solidFill>
                <a:latin typeface="Arial" panose="020B0604020202020204" pitchFamily="34" charset="0"/>
                <a:cs typeface="Arial" panose="020B0604020202020204" pitchFamily="34" charset="0"/>
              </a:rPr>
              <a:t>The goal of this phase was to proactively begin optimizing baseline staffing in preparation for expansion and establish a strong facility and VISN level infrastructure.  </a:t>
            </a:r>
          </a:p>
          <a:p>
            <a:pPr marL="0" indent="0">
              <a:spcBef>
                <a:spcPts val="0"/>
              </a:spcBef>
              <a:spcAft>
                <a:spcPts val="0"/>
              </a:spcAft>
              <a:buNone/>
            </a:pPr>
            <a:endParaRPr lang="en-US" sz="2000" dirty="0">
              <a:solidFill>
                <a:schemeClr val="tx1"/>
              </a:solidFill>
              <a:latin typeface="Arial" panose="020B0604020202020204" pitchFamily="34" charset="0"/>
              <a:cs typeface="Arial" panose="020B0604020202020204" pitchFamily="34" charset="0"/>
            </a:endParaRPr>
          </a:p>
          <a:p>
            <a:pPr marL="736207">
              <a:spcBef>
                <a:spcPts val="0"/>
              </a:spcBef>
              <a:spcAft>
                <a:spcPts val="0"/>
              </a:spcAft>
              <a:buFont typeface="Arial" panose="020B0604020202020204" pitchFamily="34" charset="0"/>
              <a:buChar char="–"/>
            </a:pPr>
            <a:r>
              <a:rPr lang="en-US" sz="2000" b="1" u="sng" dirty="0">
                <a:solidFill>
                  <a:schemeClr val="tx1"/>
                </a:solidFill>
                <a:latin typeface="Arial" panose="020B0604020202020204" pitchFamily="34" charset="0"/>
                <a:cs typeface="Arial" panose="020B0604020202020204" pitchFamily="34" charset="0"/>
              </a:rPr>
              <a:t>638 of 684 (93%)</a:t>
            </a:r>
            <a:r>
              <a:rPr lang="en-US" sz="2000" dirty="0">
                <a:solidFill>
                  <a:schemeClr val="tx1"/>
                </a:solidFill>
                <a:latin typeface="Arial" panose="020B0604020202020204" pitchFamily="34" charset="0"/>
                <a:cs typeface="Arial" panose="020B0604020202020204" pitchFamily="34" charset="0"/>
              </a:rPr>
              <a:t> new staff have been hired to fill key positions to provide strong leadership and infrastructure for program expansion, including:</a:t>
            </a:r>
          </a:p>
          <a:p>
            <a:pPr marL="685800" lvl="1">
              <a:spcBef>
                <a:spcPts val="0"/>
              </a:spcBef>
              <a:spcAft>
                <a:spcPts val="0"/>
              </a:spcAft>
              <a:buFont typeface="Arial" panose="020B0604020202020204" pitchFamily="34" charset="0"/>
              <a:buChar char="•"/>
            </a:pPr>
            <a:endParaRPr lang="en-US" sz="2000" dirty="0">
              <a:solidFill>
                <a:schemeClr val="tx1"/>
              </a:solidFill>
              <a:latin typeface="Arial" panose="020B0604020202020204" pitchFamily="34" charset="0"/>
              <a:cs typeface="Arial" panose="020B0604020202020204" pitchFamily="34" charset="0"/>
            </a:endParaRPr>
          </a:p>
          <a:p>
            <a:pPr marL="1315236" lvl="3" indent="-285750">
              <a:spcBef>
                <a:spcPts val="0"/>
              </a:spcBef>
              <a:spcAft>
                <a:spcPts val="0"/>
              </a:spcAft>
              <a:buFont typeface="Arial" panose="020B0604020202020204" pitchFamily="34" charset="0"/>
              <a:buChar char="•"/>
            </a:pPr>
            <a:r>
              <a:rPr lang="en-US" dirty="0">
                <a:latin typeface="Arial" panose="020B0604020202020204" pitchFamily="34" charset="0"/>
                <a:cs typeface="Arial" panose="020B0604020202020204" pitchFamily="34" charset="0"/>
              </a:rPr>
              <a:t>Veterans Integrated Service Network (VISN) Leads: </a:t>
            </a:r>
            <a:r>
              <a:rPr lang="en-US" b="1" dirty="0">
                <a:latin typeface="Arial" panose="020B0604020202020204" pitchFamily="34" charset="0"/>
                <a:cs typeface="Arial" panose="020B0604020202020204" pitchFamily="34" charset="0"/>
              </a:rPr>
              <a:t>100%</a:t>
            </a:r>
          </a:p>
          <a:p>
            <a:pPr marL="1258315" lvl="2" indent="-285750">
              <a:spcBef>
                <a:spcPts val="0"/>
              </a:spcBef>
              <a:spcAft>
                <a:spcPts val="0"/>
              </a:spcAft>
            </a:pPr>
            <a:endParaRPr lang="en-US" sz="2000" b="1" dirty="0">
              <a:latin typeface="Arial" panose="020B0604020202020204" pitchFamily="34" charset="0"/>
              <a:cs typeface="Arial" panose="020B0604020202020204" pitchFamily="34" charset="0"/>
            </a:endParaRPr>
          </a:p>
          <a:p>
            <a:pPr marL="1315236" lvl="3" indent="-285750">
              <a:spcBef>
                <a:spcPts val="0"/>
              </a:spcBef>
              <a:spcAft>
                <a:spcPts val="0"/>
              </a:spcAft>
              <a:buFont typeface="Arial" panose="020B0604020202020204" pitchFamily="34" charset="0"/>
              <a:buChar char="•"/>
            </a:pPr>
            <a:r>
              <a:rPr lang="en-US" dirty="0">
                <a:latin typeface="Arial" panose="020B0604020202020204" pitchFamily="34" charset="0"/>
                <a:cs typeface="Arial" panose="020B0604020202020204" pitchFamily="34" charset="0"/>
              </a:rPr>
              <a:t>Program of Comprehensive Assistance for Family Caregivers (PCAFC) Facility Program Managers/Supervisors: </a:t>
            </a:r>
            <a:r>
              <a:rPr lang="en-US" b="1" dirty="0">
                <a:latin typeface="Arial" panose="020B0604020202020204" pitchFamily="34" charset="0"/>
                <a:cs typeface="Arial" panose="020B0604020202020204" pitchFamily="34" charset="0"/>
              </a:rPr>
              <a:t>93%</a:t>
            </a:r>
          </a:p>
          <a:p>
            <a:pPr marL="1258315" lvl="2" indent="-285750">
              <a:spcBef>
                <a:spcPts val="0"/>
              </a:spcBef>
              <a:spcAft>
                <a:spcPts val="0"/>
              </a:spcAft>
            </a:pPr>
            <a:endParaRPr lang="en-US" sz="2000" b="1" dirty="0">
              <a:latin typeface="Arial" panose="020B0604020202020204" pitchFamily="34" charset="0"/>
              <a:cs typeface="Arial" panose="020B0604020202020204" pitchFamily="34" charset="0"/>
            </a:endParaRPr>
          </a:p>
          <a:p>
            <a:pPr marL="1315236" lvl="3" indent="-285750">
              <a:spcBef>
                <a:spcPts val="0"/>
              </a:spcBef>
              <a:spcAft>
                <a:spcPts val="0"/>
              </a:spcAft>
              <a:buFont typeface="Arial" panose="020B0604020202020204" pitchFamily="34" charset="0"/>
              <a:buChar char="•"/>
              <a:defRPr/>
            </a:pPr>
            <a:r>
              <a:rPr lang="en-US" dirty="0">
                <a:latin typeface="Arial" panose="020B0604020202020204" pitchFamily="34" charset="0"/>
                <a:cs typeface="Arial" panose="020B0604020202020204" pitchFamily="34" charset="0"/>
              </a:rPr>
              <a:t>Program of General Caregiver Support Services (PGCSS) Facility Coordinators: </a:t>
            </a:r>
            <a:r>
              <a:rPr lang="en-US" b="1" dirty="0">
                <a:latin typeface="Arial" panose="020B0604020202020204" pitchFamily="34" charset="0"/>
                <a:cs typeface="Arial" panose="020B0604020202020204" pitchFamily="34" charset="0"/>
              </a:rPr>
              <a:t>90%</a:t>
            </a:r>
          </a:p>
          <a:p>
            <a:pPr marL="1315236" lvl="3" indent="-285750">
              <a:spcBef>
                <a:spcPts val="0"/>
              </a:spcBef>
              <a:spcAft>
                <a:spcPts val="0"/>
              </a:spcAft>
              <a:buFont typeface="Arial" panose="020B0604020202020204" pitchFamily="34" charset="0"/>
              <a:buChar char="•"/>
              <a:defRPr/>
            </a:pPr>
            <a:endParaRPr lang="en-US" b="1" dirty="0">
              <a:latin typeface="Arial" panose="020B0604020202020204" pitchFamily="34" charset="0"/>
              <a:cs typeface="Arial" panose="020B0604020202020204" pitchFamily="34" charset="0"/>
            </a:endParaRPr>
          </a:p>
          <a:p>
            <a:pPr marL="800886" lvl="2">
              <a:spcBef>
                <a:spcPts val="0"/>
              </a:spcBef>
              <a:spcAft>
                <a:spcPts val="0"/>
              </a:spcAft>
              <a:defRPr/>
            </a:pPr>
            <a:endParaRPr lang="en-US" sz="1598" dirty="0">
              <a:solidFill>
                <a:srgbClr val="FF0000"/>
              </a:solidFill>
            </a:endParaRPr>
          </a:p>
          <a:p>
            <a:pPr marL="800886" lvl="2">
              <a:spcBef>
                <a:spcPts val="0"/>
              </a:spcBef>
              <a:spcAft>
                <a:spcPts val="0"/>
              </a:spcAft>
              <a:defRPr/>
            </a:pPr>
            <a:endParaRPr lang="en-US" sz="1598" dirty="0">
              <a:solidFill>
                <a:srgbClr val="FF0000"/>
              </a:solidFill>
            </a:endParaRPr>
          </a:p>
          <a:p>
            <a:pPr marL="800886" lvl="2">
              <a:spcBef>
                <a:spcPts val="0"/>
              </a:spcBef>
              <a:spcAft>
                <a:spcPts val="0"/>
              </a:spcAft>
              <a:defRPr/>
            </a:pPr>
            <a:endParaRPr lang="en-US" sz="1598" dirty="0">
              <a:solidFill>
                <a:srgbClr val="FF0000"/>
              </a:solidFill>
            </a:endParaRPr>
          </a:p>
        </p:txBody>
      </p:sp>
      <p:sp>
        <p:nvSpPr>
          <p:cNvPr id="7" name="TextBox 6">
            <a:extLst>
              <a:ext uri="{FF2B5EF4-FFF2-40B4-BE49-F238E27FC236}">
                <a16:creationId xmlns:a16="http://schemas.microsoft.com/office/drawing/2014/main" xmlns="" id="{B4416462-CA94-4AB1-8596-363221F2B973}"/>
              </a:ext>
            </a:extLst>
          </p:cNvPr>
          <p:cNvSpPr txBox="1"/>
          <p:nvPr/>
        </p:nvSpPr>
        <p:spPr>
          <a:xfrm>
            <a:off x="212300" y="7312053"/>
            <a:ext cx="8816025" cy="307456"/>
          </a:xfrm>
          <a:prstGeom prst="rect">
            <a:avLst/>
          </a:prstGeom>
          <a:noFill/>
        </p:spPr>
        <p:txBody>
          <a:bodyPr wrap="square" rtlCol="0">
            <a:spAutoFit/>
          </a:bodyPr>
          <a:lstStyle/>
          <a:p>
            <a:r>
              <a:rPr lang="en-US" sz="1399" i="1" dirty="0"/>
              <a:t>*Note: CSP hiring data is reported as of July 31, 2020. </a:t>
            </a:r>
          </a:p>
        </p:txBody>
      </p:sp>
    </p:spTree>
    <p:extLst>
      <p:ext uri="{BB962C8B-B14F-4D97-AF65-F5344CB8AC3E}">
        <p14:creationId xmlns:p14="http://schemas.microsoft.com/office/powerpoint/2010/main" val="32982148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Slide Number Placeholder 5">
            <a:extLst>
              <a:ext uri="{FF2B5EF4-FFF2-40B4-BE49-F238E27FC236}">
                <a16:creationId xmlns:a16="http://schemas.microsoft.com/office/drawing/2014/main" xmlns="" id="{550121AC-15AE-4A51-BA47-011F75BBD2A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989535" indent="-380590">
              <a:defRPr>
                <a:solidFill>
                  <a:schemeClr val="tx1"/>
                </a:solidFill>
                <a:latin typeface="Arial" panose="020B0604020202020204" pitchFamily="34" charset="0"/>
                <a:ea typeface="MS PGothic" panose="020B0600070205080204" pitchFamily="34" charset="-128"/>
              </a:defRPr>
            </a:lvl2pPr>
            <a:lvl3pPr marL="1522362" indent="-304472">
              <a:defRPr>
                <a:solidFill>
                  <a:schemeClr val="tx1"/>
                </a:solidFill>
                <a:latin typeface="Arial" panose="020B0604020202020204" pitchFamily="34" charset="0"/>
                <a:ea typeface="MS PGothic" panose="020B0600070205080204" pitchFamily="34" charset="-128"/>
              </a:defRPr>
            </a:lvl3pPr>
            <a:lvl4pPr marL="2131306" indent="-304472">
              <a:defRPr>
                <a:solidFill>
                  <a:schemeClr val="tx1"/>
                </a:solidFill>
                <a:latin typeface="Arial" panose="020B0604020202020204" pitchFamily="34" charset="0"/>
                <a:ea typeface="MS PGothic" panose="020B0600070205080204" pitchFamily="34" charset="-128"/>
              </a:defRPr>
            </a:lvl4pPr>
            <a:lvl5pPr marL="2740251" indent="-304472">
              <a:defRPr>
                <a:solidFill>
                  <a:schemeClr val="tx1"/>
                </a:solidFill>
                <a:latin typeface="Arial" panose="020B0604020202020204" pitchFamily="34" charset="0"/>
                <a:ea typeface="MS PGothic" panose="020B0600070205080204" pitchFamily="34" charset="-128"/>
              </a:defRPr>
            </a:lvl5pPr>
            <a:lvl6pPr marL="3349196" indent="-304472" defTabSz="608945"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3958140" indent="-304472" defTabSz="608945"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4567085" indent="-304472" defTabSz="608945"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5176030" indent="-304472" defTabSz="608945"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C18EFC6D-1008-45AC-BB9E-D39E32CEED08}" type="slidenum">
              <a:rPr lang="en-US" altLang="en-US" smtClean="0">
                <a:solidFill>
                  <a:srgbClr val="FFFFFF"/>
                </a:solidFill>
              </a:rPr>
              <a:pPr/>
              <a:t>14</a:t>
            </a:fld>
            <a:endParaRPr lang="en-US" altLang="en-US" dirty="0">
              <a:solidFill>
                <a:srgbClr val="FFFFFF"/>
              </a:solidFill>
            </a:endParaRPr>
          </a:p>
        </p:txBody>
      </p:sp>
      <p:sp>
        <p:nvSpPr>
          <p:cNvPr id="2" name="Title 1">
            <a:extLst>
              <a:ext uri="{FF2B5EF4-FFF2-40B4-BE49-F238E27FC236}">
                <a16:creationId xmlns:a16="http://schemas.microsoft.com/office/drawing/2014/main" xmlns="" id="{F4745D91-79C9-409A-9BCD-A16433159B17}"/>
              </a:ext>
            </a:extLst>
          </p:cNvPr>
          <p:cNvSpPr>
            <a:spLocks noGrp="1"/>
          </p:cNvSpPr>
          <p:nvPr>
            <p:ph type="title"/>
          </p:nvPr>
        </p:nvSpPr>
        <p:spPr>
          <a:xfrm>
            <a:off x="0" y="-1"/>
            <a:ext cx="12179300" cy="679269"/>
          </a:xfrm>
        </p:spPr>
        <p:txBody>
          <a:bodyPr>
            <a:normAutofit/>
          </a:bodyPr>
          <a:lstStyle/>
          <a:p>
            <a:pPr eaLnBrk="1" hangingPunct="1">
              <a:defRPr/>
            </a:pPr>
            <a:r>
              <a:rPr lang="en-US" sz="3197" dirty="0"/>
              <a:t>CSP - Hiring</a:t>
            </a:r>
          </a:p>
        </p:txBody>
      </p:sp>
      <p:sp>
        <p:nvSpPr>
          <p:cNvPr id="6" name="Content Placeholder 2">
            <a:extLst>
              <a:ext uri="{FF2B5EF4-FFF2-40B4-BE49-F238E27FC236}">
                <a16:creationId xmlns:a16="http://schemas.microsoft.com/office/drawing/2014/main" xmlns="" id="{2B0EF5F3-B1D1-4251-B54C-0327AA0B39EF}"/>
              </a:ext>
            </a:extLst>
          </p:cNvPr>
          <p:cNvSpPr txBox="1">
            <a:spLocks/>
          </p:cNvSpPr>
          <p:nvPr/>
        </p:nvSpPr>
        <p:spPr>
          <a:xfrm>
            <a:off x="384175" y="836022"/>
            <a:ext cx="11410950" cy="7181850"/>
          </a:xfrm>
          <a:prstGeom prst="rect">
            <a:avLst/>
          </a:prstGeom>
        </p:spPr>
        <p:txBody>
          <a:bodyPr>
            <a:noAutofit/>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174782"/>
                </a:solidFill>
                <a:latin typeface="Georgia"/>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Georgia"/>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Georgia"/>
                <a:ea typeface="MS PGothic" panose="020B0600070205080204" pitchFamily="34" charset="-128"/>
                <a:cs typeface="ヒラギノ角ゴ Pro W3"/>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Georgia"/>
                <a:ea typeface="MS PGothic" panose="020B0600070205080204" pitchFamily="34" charset="-128"/>
                <a:cs typeface="ヒラギノ角ゴ Pro W3"/>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Georgia"/>
                <a:ea typeface="ヒラギノ角ゴ Pro W3" charset="-128"/>
                <a:cs typeface="ヒラギノ角ゴ Pro W3"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defTabSz="1217889" eaLnBrk="1" fontAlgn="auto" hangingPunct="1">
              <a:spcBef>
                <a:spcPts val="0"/>
              </a:spcBef>
              <a:spcAft>
                <a:spcPts val="0"/>
              </a:spcAft>
              <a:buNone/>
            </a:pPr>
            <a:r>
              <a:rPr lang="en-US" sz="2000" b="1" dirty="0">
                <a:solidFill>
                  <a:srgbClr val="000000"/>
                </a:solidFill>
                <a:latin typeface="Arial"/>
                <a:ea typeface="+mn-ea"/>
                <a:cs typeface="+mn-cs"/>
              </a:rPr>
              <a:t>CSP Phase 2 Hiring Initiative</a:t>
            </a:r>
            <a:endParaRPr lang="en-US" sz="2000" dirty="0">
              <a:solidFill>
                <a:srgbClr val="000000"/>
              </a:solidFill>
              <a:latin typeface="Arial"/>
              <a:ea typeface="+mn-ea"/>
              <a:cs typeface="+mn-cs"/>
            </a:endParaRPr>
          </a:p>
          <a:p>
            <a:pPr defTabSz="1217889" eaLnBrk="1" fontAlgn="auto" hangingPunct="1">
              <a:spcBef>
                <a:spcPts val="0"/>
              </a:spcBef>
              <a:spcAft>
                <a:spcPts val="0"/>
              </a:spcAft>
              <a:buFont typeface="Arial" panose="020B0604020202020204" pitchFamily="34" charset="0"/>
              <a:buChar char="–"/>
            </a:pPr>
            <a:r>
              <a:rPr lang="en-US" sz="2000" dirty="0">
                <a:solidFill>
                  <a:srgbClr val="000000"/>
                </a:solidFill>
                <a:latin typeface="Arial"/>
                <a:ea typeface="+mn-ea"/>
                <a:cs typeface="+mn-cs"/>
              </a:rPr>
              <a:t>The second phase of the hiring initiative is underway.</a:t>
            </a:r>
          </a:p>
          <a:p>
            <a:pPr defTabSz="1217889" eaLnBrk="1" fontAlgn="auto" hangingPunct="1">
              <a:spcBef>
                <a:spcPts val="0"/>
              </a:spcBef>
              <a:spcAft>
                <a:spcPts val="0"/>
              </a:spcAft>
              <a:buFont typeface="Arial" panose="020B0604020202020204" pitchFamily="34" charset="0"/>
              <a:buChar char="–"/>
            </a:pPr>
            <a:r>
              <a:rPr lang="en-US" sz="2000" dirty="0">
                <a:solidFill>
                  <a:srgbClr val="000000"/>
                </a:solidFill>
                <a:latin typeface="Arial"/>
                <a:ea typeface="+mn-ea"/>
                <a:cs typeface="+mn-cs"/>
              </a:rPr>
              <a:t>The goal of this phase is to expand and enhance the field and VISN based staff to manage reassessments, new applications and appeals to support expansion. </a:t>
            </a:r>
          </a:p>
          <a:p>
            <a:pPr marL="0" lvl="0" indent="0" defTabSz="1217889" eaLnBrk="1" fontAlgn="auto" hangingPunct="1">
              <a:spcBef>
                <a:spcPts val="0"/>
              </a:spcBef>
              <a:spcAft>
                <a:spcPts val="0"/>
              </a:spcAft>
              <a:buNone/>
            </a:pPr>
            <a:endParaRPr lang="en-US" sz="2000" b="1" dirty="0">
              <a:solidFill>
                <a:srgbClr val="000000"/>
              </a:solidFill>
              <a:latin typeface="Arial"/>
              <a:ea typeface="+mn-ea"/>
              <a:cs typeface="+mn-cs"/>
            </a:endParaRPr>
          </a:p>
          <a:p>
            <a:pPr marL="0" lvl="0" indent="0" defTabSz="1217889" eaLnBrk="1" fontAlgn="auto" hangingPunct="1">
              <a:spcBef>
                <a:spcPts val="0"/>
              </a:spcBef>
              <a:spcAft>
                <a:spcPts val="0"/>
              </a:spcAft>
              <a:buNone/>
            </a:pPr>
            <a:r>
              <a:rPr lang="en-US" sz="2000" b="1" dirty="0">
                <a:solidFill>
                  <a:srgbClr val="000000"/>
                </a:solidFill>
                <a:latin typeface="Arial"/>
                <a:ea typeface="+mn-ea"/>
                <a:cs typeface="+mn-cs"/>
              </a:rPr>
              <a:t>Phase 2 will expand:</a:t>
            </a:r>
          </a:p>
          <a:p>
            <a:pPr defTabSz="1217889" eaLnBrk="1" fontAlgn="auto" hangingPunct="1">
              <a:spcBef>
                <a:spcPts val="0"/>
              </a:spcBef>
              <a:spcAft>
                <a:spcPts val="0"/>
              </a:spcAft>
              <a:buFont typeface="Arial" panose="020B0604020202020204" pitchFamily="34" charset="0"/>
              <a:buChar char="‒"/>
            </a:pPr>
            <a:r>
              <a:rPr lang="en-US" sz="2000" b="1" dirty="0">
                <a:solidFill>
                  <a:srgbClr val="000000"/>
                </a:solidFill>
                <a:latin typeface="Arial"/>
                <a:ea typeface="+mn-ea"/>
                <a:cs typeface="+mn-cs"/>
              </a:rPr>
              <a:t>Caregiver Support Program Field Strength</a:t>
            </a:r>
          </a:p>
          <a:p>
            <a:pPr marL="1143329" lvl="2" indent="-342900" defTabSz="1217889" eaLnBrk="1" fontAlgn="auto" hangingPunct="1">
              <a:spcBef>
                <a:spcPts val="0"/>
              </a:spcBef>
              <a:spcAft>
                <a:spcPts val="0"/>
              </a:spcAft>
              <a:defRPr/>
            </a:pPr>
            <a:r>
              <a:rPr lang="en-US" sz="2000" b="1" dirty="0">
                <a:solidFill>
                  <a:srgbClr val="000000"/>
                </a:solidFill>
                <a:latin typeface="Arial"/>
                <a:ea typeface="+mn-ea"/>
                <a:cs typeface="+mn-cs"/>
              </a:rPr>
              <a:t>741 additional facility and VISN staff are estimated to be hired</a:t>
            </a:r>
          </a:p>
          <a:p>
            <a:pPr marL="1600072" lvl="3" indent="-342900" defTabSz="1217889" eaLnBrk="1" fontAlgn="auto" hangingPunct="1">
              <a:spcBef>
                <a:spcPts val="0"/>
              </a:spcBef>
              <a:spcAft>
                <a:spcPts val="0"/>
              </a:spcAft>
              <a:defRPr/>
            </a:pPr>
            <a:r>
              <a:rPr lang="en-US" dirty="0">
                <a:solidFill>
                  <a:srgbClr val="000000"/>
                </a:solidFill>
                <a:latin typeface="Arial"/>
                <a:ea typeface="+mn-ea"/>
                <a:cs typeface="+mn-cs"/>
              </a:rPr>
              <a:t>Facility Based Clinical Staff (PCAFC) - 263</a:t>
            </a:r>
          </a:p>
          <a:p>
            <a:pPr marL="1600072" lvl="3" indent="-342900" defTabSz="1217889" eaLnBrk="1" fontAlgn="auto" hangingPunct="1">
              <a:spcBef>
                <a:spcPts val="0"/>
              </a:spcBef>
              <a:spcAft>
                <a:spcPts val="0"/>
              </a:spcAft>
              <a:defRPr/>
            </a:pPr>
            <a:r>
              <a:rPr lang="en-US" dirty="0">
                <a:solidFill>
                  <a:srgbClr val="000000"/>
                </a:solidFill>
                <a:latin typeface="Arial"/>
                <a:ea typeface="+mn-ea"/>
                <a:cs typeface="+mn-cs"/>
              </a:rPr>
              <a:t>Facility Based Assessors (PCAFC) - 222</a:t>
            </a:r>
          </a:p>
          <a:p>
            <a:pPr marL="1600072" lvl="3" indent="-342900" defTabSz="1217889" eaLnBrk="1" fontAlgn="auto" hangingPunct="1">
              <a:spcBef>
                <a:spcPts val="0"/>
              </a:spcBef>
              <a:spcAft>
                <a:spcPts val="0"/>
              </a:spcAft>
              <a:defRPr/>
            </a:pPr>
            <a:r>
              <a:rPr lang="en-US" dirty="0">
                <a:solidFill>
                  <a:srgbClr val="000000"/>
                </a:solidFill>
                <a:latin typeface="Arial"/>
                <a:ea typeface="+mn-ea"/>
                <a:cs typeface="+mn-cs"/>
              </a:rPr>
              <a:t>Facility Based Clinical Staff (PGCSS) - 65</a:t>
            </a:r>
          </a:p>
          <a:p>
            <a:pPr marL="1600072" lvl="3" indent="-342900" defTabSz="1217889" eaLnBrk="1" fontAlgn="auto" hangingPunct="1">
              <a:spcBef>
                <a:spcPts val="0"/>
              </a:spcBef>
              <a:spcAft>
                <a:spcPts val="0"/>
              </a:spcAft>
              <a:defRPr/>
            </a:pPr>
            <a:r>
              <a:rPr lang="en-US" dirty="0">
                <a:solidFill>
                  <a:srgbClr val="000000"/>
                </a:solidFill>
                <a:latin typeface="Arial"/>
                <a:ea typeface="+mn-ea"/>
                <a:cs typeface="+mn-cs"/>
              </a:rPr>
              <a:t>Administrative Support - 81</a:t>
            </a:r>
          </a:p>
          <a:p>
            <a:pPr marL="1600072" lvl="3" indent="-342900" defTabSz="1217889" eaLnBrk="1" fontAlgn="auto" hangingPunct="1">
              <a:spcBef>
                <a:spcPts val="0"/>
              </a:spcBef>
              <a:spcAft>
                <a:spcPts val="0"/>
              </a:spcAft>
              <a:defRPr/>
            </a:pPr>
            <a:r>
              <a:rPr lang="en-US" dirty="0">
                <a:solidFill>
                  <a:srgbClr val="000000"/>
                </a:solidFill>
                <a:latin typeface="Arial"/>
                <a:ea typeface="+mn-ea"/>
                <a:cs typeface="+mn-cs"/>
              </a:rPr>
              <a:t>VISN CEATs – 110</a:t>
            </a:r>
          </a:p>
          <a:p>
            <a:pPr marL="1714372" lvl="4" indent="0" defTabSz="1217889" eaLnBrk="1" fontAlgn="auto" hangingPunct="1">
              <a:spcBef>
                <a:spcPts val="0"/>
              </a:spcBef>
              <a:spcAft>
                <a:spcPts val="0"/>
              </a:spcAft>
              <a:buNone/>
              <a:defRPr/>
            </a:pPr>
            <a:endParaRPr lang="en-US" dirty="0">
              <a:solidFill>
                <a:srgbClr val="000000"/>
              </a:solidFill>
              <a:latin typeface="Arial"/>
              <a:ea typeface="+mn-ea"/>
              <a:cs typeface="+mn-cs"/>
            </a:endParaRPr>
          </a:p>
          <a:p>
            <a:pPr marL="342772" defTabSz="1217889" eaLnBrk="1" fontAlgn="auto" hangingPunct="1">
              <a:spcBef>
                <a:spcPts val="0"/>
              </a:spcBef>
              <a:spcAft>
                <a:spcPts val="0"/>
              </a:spcAft>
              <a:buFont typeface="Arial" panose="020B0604020202020204" pitchFamily="34" charset="0"/>
              <a:buChar char="–"/>
              <a:defRPr/>
            </a:pPr>
            <a:r>
              <a:rPr lang="en-US" sz="2000" b="1" dirty="0">
                <a:solidFill>
                  <a:srgbClr val="000000"/>
                </a:solidFill>
                <a:latin typeface="Arial"/>
                <a:ea typeface="+mn-ea"/>
                <a:cs typeface="+mn-cs"/>
              </a:rPr>
              <a:t>Caregiver Support Line Staff </a:t>
            </a:r>
          </a:p>
          <a:p>
            <a:pPr marL="1143329" lvl="2" indent="-342900" defTabSz="1217889" eaLnBrk="1" fontAlgn="auto" hangingPunct="1">
              <a:spcBef>
                <a:spcPts val="0"/>
              </a:spcBef>
              <a:spcAft>
                <a:spcPts val="0"/>
              </a:spcAft>
              <a:defRPr/>
            </a:pPr>
            <a:r>
              <a:rPr lang="en-US" sz="2000" dirty="0">
                <a:solidFill>
                  <a:srgbClr val="000000"/>
                </a:solidFill>
                <a:latin typeface="Arial"/>
                <a:ea typeface="+mn-ea"/>
                <a:cs typeface="+mn-cs"/>
              </a:rPr>
              <a:t>26 additional staff will be hired to support the mission of the Caregiver Support Line. Additional FTE will  provide support, information and guidance to the increased volume of callers as well expanding access via text messaging capabilities. </a:t>
            </a:r>
          </a:p>
          <a:p>
            <a:pPr marL="1257629" lvl="3" indent="0" defTabSz="1217889" eaLnBrk="1" fontAlgn="auto" hangingPunct="1">
              <a:spcBef>
                <a:spcPts val="0"/>
              </a:spcBef>
              <a:spcAft>
                <a:spcPts val="0"/>
              </a:spcAft>
              <a:buNone/>
              <a:defRPr/>
            </a:pPr>
            <a:endParaRPr lang="en-US" dirty="0">
              <a:solidFill>
                <a:srgbClr val="000000"/>
              </a:solidFill>
              <a:latin typeface="Arial"/>
              <a:ea typeface="+mn-ea"/>
              <a:cs typeface="+mn-cs"/>
            </a:endParaRPr>
          </a:p>
          <a:p>
            <a:pPr marL="343229" defTabSz="1217889" eaLnBrk="1" fontAlgn="auto" hangingPunct="1">
              <a:spcBef>
                <a:spcPts val="0"/>
              </a:spcBef>
              <a:spcAft>
                <a:spcPts val="0"/>
              </a:spcAft>
              <a:buFont typeface="Arial" panose="020B0604020202020204" pitchFamily="34" charset="0"/>
              <a:buChar char="–"/>
              <a:defRPr/>
            </a:pPr>
            <a:r>
              <a:rPr lang="en-US" sz="2000" b="1" dirty="0">
                <a:solidFill>
                  <a:srgbClr val="000000"/>
                </a:solidFill>
                <a:latin typeface="Arial"/>
                <a:ea typeface="+mn-ea"/>
                <a:cs typeface="+mn-cs"/>
              </a:rPr>
              <a:t>Health Eligibility Center Staff</a:t>
            </a:r>
          </a:p>
          <a:p>
            <a:pPr marL="1086179" lvl="2" indent="-285750" defTabSz="1217889" eaLnBrk="1" fontAlgn="auto" hangingPunct="1">
              <a:spcBef>
                <a:spcPts val="0"/>
              </a:spcBef>
              <a:spcAft>
                <a:spcPts val="0"/>
              </a:spcAft>
              <a:defRPr/>
            </a:pPr>
            <a:r>
              <a:rPr lang="en-US" sz="2000" dirty="0">
                <a:latin typeface="+mn-lt"/>
                <a:ea typeface="+mn-ea"/>
                <a:cs typeface="+mn-cs"/>
              </a:rPr>
              <a:t>45 additional staff will be hired to support processing of new applications (10-10CGs)</a:t>
            </a:r>
            <a:endParaRPr lang="en-US" sz="2000" dirty="0">
              <a:latin typeface="+mn-lt"/>
            </a:endParaRPr>
          </a:p>
          <a:p>
            <a:pPr marL="800886" lvl="2">
              <a:spcBef>
                <a:spcPts val="0"/>
              </a:spcBef>
              <a:spcAft>
                <a:spcPts val="0"/>
              </a:spcAft>
              <a:defRPr/>
            </a:pPr>
            <a:endParaRPr lang="en-US" sz="1598" dirty="0">
              <a:solidFill>
                <a:srgbClr val="FF0000"/>
              </a:solidFill>
            </a:endParaRPr>
          </a:p>
          <a:p>
            <a:pPr marL="800886" lvl="2">
              <a:spcBef>
                <a:spcPts val="0"/>
              </a:spcBef>
              <a:spcAft>
                <a:spcPts val="0"/>
              </a:spcAft>
              <a:defRPr/>
            </a:pPr>
            <a:endParaRPr lang="en-US" sz="1598" dirty="0">
              <a:solidFill>
                <a:srgbClr val="FF0000"/>
              </a:solidFill>
            </a:endParaRPr>
          </a:p>
        </p:txBody>
      </p:sp>
    </p:spTree>
    <p:extLst>
      <p:ext uri="{BB962C8B-B14F-4D97-AF65-F5344CB8AC3E}">
        <p14:creationId xmlns:p14="http://schemas.microsoft.com/office/powerpoint/2010/main" val="3576687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xmlns="" id="{21424E73-A5A5-43C3-B32C-E55BAE078D17}"/>
              </a:ext>
            </a:extLst>
          </p:cNvPr>
          <p:cNvSpPr>
            <a:spLocks noGrp="1"/>
          </p:cNvSpPr>
          <p:nvPr>
            <p:ph type="sldNum" sz="quarter" idx="12"/>
          </p:nvPr>
        </p:nvSpPr>
        <p:spPr/>
        <p:txBody>
          <a:bodyPr/>
          <a:lstStyle/>
          <a:p>
            <a:pPr>
              <a:defRPr/>
            </a:pPr>
            <a:fld id="{6734FEBD-B590-4EC6-A711-D99E3D2E1E72}" type="slidenum">
              <a:rPr lang="en-US" altLang="en-US" smtClean="0"/>
              <a:pPr>
                <a:defRPr/>
              </a:pPr>
              <a:t>15</a:t>
            </a:fld>
            <a:endParaRPr lang="en-US" altLang="en-US" dirty="0"/>
          </a:p>
        </p:txBody>
      </p:sp>
      <p:sp>
        <p:nvSpPr>
          <p:cNvPr id="4" name="Title 3">
            <a:extLst>
              <a:ext uri="{FF2B5EF4-FFF2-40B4-BE49-F238E27FC236}">
                <a16:creationId xmlns:a16="http://schemas.microsoft.com/office/drawing/2014/main" xmlns="" id="{4F724BAF-1E4C-41C8-ADCF-A4F48FD6CC66}"/>
              </a:ext>
            </a:extLst>
          </p:cNvPr>
          <p:cNvSpPr>
            <a:spLocks noGrp="1"/>
          </p:cNvSpPr>
          <p:nvPr>
            <p:ph type="title"/>
          </p:nvPr>
        </p:nvSpPr>
        <p:spPr>
          <a:xfrm>
            <a:off x="0" y="-1"/>
            <a:ext cx="12179300" cy="712601"/>
          </a:xfrm>
        </p:spPr>
        <p:txBody>
          <a:bodyPr>
            <a:normAutofit/>
          </a:bodyPr>
          <a:lstStyle/>
          <a:p>
            <a:r>
              <a:rPr lang="en-US" sz="3197" dirty="0"/>
              <a:t>CSP - CEAT Hiring</a:t>
            </a:r>
          </a:p>
        </p:txBody>
      </p:sp>
      <p:sp>
        <p:nvSpPr>
          <p:cNvPr id="6" name="Content Placeholder 5">
            <a:extLst>
              <a:ext uri="{FF2B5EF4-FFF2-40B4-BE49-F238E27FC236}">
                <a16:creationId xmlns:a16="http://schemas.microsoft.com/office/drawing/2014/main" xmlns="" id="{481E94BB-C140-471A-BBF0-A81ED09E9987}"/>
              </a:ext>
            </a:extLst>
          </p:cNvPr>
          <p:cNvSpPr>
            <a:spLocks noGrp="1"/>
          </p:cNvSpPr>
          <p:nvPr>
            <p:ph idx="1"/>
          </p:nvPr>
        </p:nvSpPr>
        <p:spPr>
          <a:xfrm>
            <a:off x="379132" y="944412"/>
            <a:ext cx="11421035" cy="5666808"/>
          </a:xfrm>
          <a:prstGeom prst="rect">
            <a:avLst/>
          </a:prstGeom>
        </p:spPr>
        <p:txBody>
          <a:bodyPr wrap="square">
            <a:spAutoFit/>
          </a:bodyPr>
          <a:lstStyle/>
          <a:p>
            <a:pPr marL="0" indent="0">
              <a:spcBef>
                <a:spcPts val="0"/>
              </a:spcBef>
              <a:buNone/>
            </a:pPr>
            <a:r>
              <a:rPr lang="en-US" sz="2131" b="1" dirty="0">
                <a:solidFill>
                  <a:srgbClr val="000000"/>
                </a:solidFill>
                <a:latin typeface="+mn-lt"/>
              </a:rPr>
              <a:t>CEAT Composition</a:t>
            </a:r>
          </a:p>
          <a:p>
            <a:pPr lvl="1">
              <a:spcBef>
                <a:spcPts val="0"/>
              </a:spcBef>
              <a:buFont typeface="Arial" panose="020B0604020202020204" pitchFamily="34" charset="0"/>
              <a:buChar char="–"/>
            </a:pPr>
            <a:r>
              <a:rPr lang="en-US" sz="2131" dirty="0">
                <a:solidFill>
                  <a:srgbClr val="000000"/>
                </a:solidFill>
                <a:latin typeface="+mn-lt"/>
              </a:rPr>
              <a:t>CEATs consist of at least three clinical members including either a Physician or Nurse Practitioner, a Psychologist and a Social Worker, Registered Nurse or Licensed Mental Health Counselor.</a:t>
            </a:r>
          </a:p>
          <a:p>
            <a:pPr lvl="1">
              <a:spcBef>
                <a:spcPts val="0"/>
              </a:spcBef>
              <a:buFont typeface="Arial" panose="020B0604020202020204" pitchFamily="34" charset="0"/>
              <a:buChar char="–"/>
            </a:pPr>
            <a:r>
              <a:rPr lang="en-US" sz="2131" dirty="0">
                <a:solidFill>
                  <a:srgbClr val="000000"/>
                </a:solidFill>
                <a:latin typeface="+mn-lt"/>
              </a:rPr>
              <a:t>Teams may also request an Occupational Therapist, Physical Therapist or other clinical provider.</a:t>
            </a:r>
          </a:p>
          <a:p>
            <a:pPr lvl="1">
              <a:spcBef>
                <a:spcPts val="0"/>
              </a:spcBef>
              <a:buFont typeface="Arial" panose="020B0604020202020204" pitchFamily="34" charset="0"/>
              <a:buChar char="–"/>
            </a:pPr>
            <a:r>
              <a:rPr lang="en-US" sz="2131" dirty="0">
                <a:solidFill>
                  <a:srgbClr val="000000"/>
                </a:solidFill>
                <a:latin typeface="+mn-lt"/>
              </a:rPr>
              <a:t>CEATs are aligned administratively under the VISN Chief Medical Officers. </a:t>
            </a:r>
          </a:p>
          <a:p>
            <a:pPr marL="608945" lvl="1" indent="0">
              <a:spcBef>
                <a:spcPts val="0"/>
              </a:spcBef>
              <a:buNone/>
            </a:pPr>
            <a:endParaRPr lang="en-US" sz="2131" b="1" dirty="0">
              <a:solidFill>
                <a:srgbClr val="000000"/>
              </a:solidFill>
              <a:latin typeface="+mn-lt"/>
            </a:endParaRPr>
          </a:p>
          <a:p>
            <a:pPr marL="0" lvl="1" indent="0">
              <a:spcBef>
                <a:spcPts val="0"/>
              </a:spcBef>
              <a:buNone/>
            </a:pPr>
            <a:r>
              <a:rPr lang="en-US" sz="2131" b="1" dirty="0">
                <a:solidFill>
                  <a:srgbClr val="000000"/>
                </a:solidFill>
                <a:latin typeface="+mn-lt"/>
              </a:rPr>
              <a:t>CEAT Hiring Status (as of July 31, 2020)</a:t>
            </a:r>
          </a:p>
          <a:p>
            <a:pPr marL="1106196" lvl="2" indent="-342900">
              <a:spcBef>
                <a:spcPts val="0"/>
              </a:spcBef>
              <a:buFont typeface="Arial" panose="020B0604020202020204" pitchFamily="34" charset="0"/>
              <a:buChar char="‒"/>
              <a:defRPr/>
            </a:pPr>
            <a:r>
              <a:rPr lang="en-US" sz="2131" dirty="0">
                <a:latin typeface="+mn-lt"/>
              </a:rPr>
              <a:t>CEAT staff: </a:t>
            </a:r>
            <a:r>
              <a:rPr lang="en-US" sz="2131" b="1" dirty="0">
                <a:latin typeface="+mn-lt"/>
              </a:rPr>
              <a:t>91% hired/selected</a:t>
            </a:r>
          </a:p>
          <a:p>
            <a:pPr marL="1752831" lvl="3" indent="-380590">
              <a:spcBef>
                <a:spcPts val="0"/>
              </a:spcBef>
              <a:buFont typeface="Arial" panose="020B0604020202020204" pitchFamily="34" charset="0"/>
              <a:buChar char="•"/>
              <a:defRPr/>
            </a:pPr>
            <a:r>
              <a:rPr lang="en-US" sz="2131" dirty="0">
                <a:latin typeface="+mn-lt"/>
              </a:rPr>
              <a:t>The remaining positions are actively in the hiring process.</a:t>
            </a:r>
          </a:p>
          <a:p>
            <a:pPr marL="1752831" lvl="3" indent="-380590">
              <a:spcBef>
                <a:spcPts val="0"/>
              </a:spcBef>
              <a:buFont typeface="Arial" panose="020B0604020202020204" pitchFamily="34" charset="0"/>
              <a:buChar char="•"/>
              <a:defRPr/>
            </a:pPr>
            <a:r>
              <a:rPr lang="en-US" sz="2131" dirty="0">
                <a:latin typeface="+mn-lt"/>
              </a:rPr>
              <a:t>All VISNs have most of their CEAT members selected or in place.</a:t>
            </a:r>
          </a:p>
          <a:p>
            <a:pPr marL="2361776" lvl="4" indent="-380590">
              <a:spcBef>
                <a:spcPts val="0"/>
              </a:spcBef>
              <a:buFont typeface="Arial" panose="020B0604020202020204" pitchFamily="34" charset="0"/>
              <a:buChar char="•"/>
              <a:defRPr/>
            </a:pPr>
            <a:r>
              <a:rPr lang="en-US" sz="2131" b="1" dirty="0">
                <a:latin typeface="+mn-lt"/>
              </a:rPr>
              <a:t>Fifteen (15)</a:t>
            </a:r>
            <a:r>
              <a:rPr lang="en-US" sz="2131" dirty="0">
                <a:latin typeface="+mn-lt"/>
              </a:rPr>
              <a:t> VISNs have fully staffed CEATs</a:t>
            </a:r>
            <a:endParaRPr lang="en-US" sz="2131" b="1" dirty="0">
              <a:solidFill>
                <a:srgbClr val="000000"/>
              </a:solidFill>
              <a:latin typeface="+mn-lt"/>
            </a:endParaRPr>
          </a:p>
          <a:p>
            <a:pPr marL="0" indent="0">
              <a:spcBef>
                <a:spcPts val="0"/>
              </a:spcBef>
              <a:buNone/>
            </a:pPr>
            <a:r>
              <a:rPr lang="en-US" sz="2131" b="1" dirty="0">
                <a:solidFill>
                  <a:srgbClr val="000000"/>
                </a:solidFill>
                <a:latin typeface="+mn-lt"/>
              </a:rPr>
              <a:t>CEAT Roll-out</a:t>
            </a:r>
          </a:p>
          <a:p>
            <a:pPr lvl="1">
              <a:spcBef>
                <a:spcPts val="0"/>
              </a:spcBef>
              <a:buFont typeface="Arial" panose="020B0604020202020204" pitchFamily="34" charset="0"/>
              <a:buChar char="‒"/>
            </a:pPr>
            <a:r>
              <a:rPr lang="en-US" sz="2131" dirty="0">
                <a:solidFill>
                  <a:srgbClr val="000000"/>
                </a:solidFill>
                <a:latin typeface="+mn-lt"/>
              </a:rPr>
              <a:t>CEATs are moving towards full functioning.  </a:t>
            </a:r>
          </a:p>
          <a:p>
            <a:pPr lvl="1">
              <a:spcBef>
                <a:spcPts val="0"/>
              </a:spcBef>
              <a:buFont typeface="Arial" panose="020B0604020202020204" pitchFamily="34" charset="0"/>
              <a:buChar char="‒"/>
            </a:pPr>
            <a:r>
              <a:rPr lang="en-US" sz="2131" dirty="0">
                <a:solidFill>
                  <a:srgbClr val="000000"/>
                </a:solidFill>
                <a:latin typeface="+mn-lt"/>
              </a:rPr>
              <a:t>Case reviews, tabletop exercises, community of practice discussions and training/education are underway to all participants.</a:t>
            </a:r>
            <a:endParaRPr lang="en-US" sz="1332" dirty="0">
              <a:solidFill>
                <a:srgbClr val="000000"/>
              </a:solidFill>
            </a:endParaRPr>
          </a:p>
        </p:txBody>
      </p:sp>
    </p:spTree>
    <p:extLst>
      <p:ext uri="{BB962C8B-B14F-4D97-AF65-F5344CB8AC3E}">
        <p14:creationId xmlns:p14="http://schemas.microsoft.com/office/powerpoint/2010/main" val="1271290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908595E8-D3FD-470F-B17D-AB61EE894908}"/>
              </a:ext>
            </a:extLst>
          </p:cNvPr>
          <p:cNvSpPr>
            <a:spLocks noGrp="1"/>
          </p:cNvSpPr>
          <p:nvPr>
            <p:ph idx="1"/>
          </p:nvPr>
        </p:nvSpPr>
        <p:spPr>
          <a:xfrm>
            <a:off x="154379" y="692766"/>
            <a:ext cx="11928262" cy="7565803"/>
          </a:xfrm>
        </p:spPr>
        <p:txBody>
          <a:bodyPr>
            <a:normAutofit fontScale="77500" lnSpcReduction="20000"/>
          </a:bodyPr>
          <a:lstStyle/>
          <a:p>
            <a:pPr marL="0" indent="0" algn="ctr">
              <a:buNone/>
            </a:pPr>
            <a:r>
              <a:rPr lang="en-US" sz="2800" b="1" dirty="0"/>
              <a:t>Tremendous progress has been made to expand the </a:t>
            </a:r>
          </a:p>
          <a:p>
            <a:pPr marL="0" indent="0" algn="ctr">
              <a:buNone/>
            </a:pPr>
            <a:r>
              <a:rPr lang="en-US" sz="2800" b="1" dirty="0"/>
              <a:t>Caregiver Support Program under the VA MISSION Act of 2018.</a:t>
            </a:r>
            <a:endParaRPr lang="en-US" sz="2200" b="1" dirty="0"/>
          </a:p>
          <a:p>
            <a:pPr marL="0" indent="0">
              <a:buNone/>
            </a:pPr>
            <a:r>
              <a:rPr lang="en-US" sz="2300" b="1" dirty="0"/>
              <a:t>Hiring</a:t>
            </a:r>
          </a:p>
          <a:p>
            <a:r>
              <a:rPr lang="en-US" sz="2300" b="1" dirty="0"/>
              <a:t>93% </a:t>
            </a:r>
            <a:r>
              <a:rPr lang="en-US" sz="2300" dirty="0"/>
              <a:t>of Phase 1 staff have been hired to fill key positions to provide strong leadership and infrastructure for program expansion.</a:t>
            </a:r>
          </a:p>
          <a:p>
            <a:r>
              <a:rPr lang="en-US" sz="2300" dirty="0"/>
              <a:t>Phase 2 hiring has launched adding approximately 700 additional staff to the Caregiver Support Program.</a:t>
            </a:r>
          </a:p>
          <a:p>
            <a:pPr marL="1372240" lvl="3" indent="0">
              <a:spcBef>
                <a:spcPts val="0"/>
              </a:spcBef>
              <a:buNone/>
              <a:defRPr/>
            </a:pPr>
            <a:endParaRPr lang="en-US" sz="2300" b="1" dirty="0">
              <a:solidFill>
                <a:srgbClr val="000000"/>
              </a:solidFill>
            </a:endParaRPr>
          </a:p>
          <a:p>
            <a:pPr marL="0" indent="0" defTabSz="1217889">
              <a:spcBef>
                <a:spcPts val="0"/>
              </a:spcBef>
              <a:buNone/>
              <a:defRPr/>
            </a:pPr>
            <a:r>
              <a:rPr lang="en-US" sz="2300" b="1" dirty="0"/>
              <a:t>Training and Education</a:t>
            </a:r>
          </a:p>
          <a:p>
            <a:pPr defTabSz="1217889">
              <a:spcBef>
                <a:spcPts val="0"/>
              </a:spcBef>
              <a:defRPr/>
            </a:pPr>
            <a:r>
              <a:rPr lang="en-US" sz="2300" kern="0" dirty="0">
                <a:solidFill>
                  <a:srgbClr val="000000"/>
                </a:solidFill>
              </a:rPr>
              <a:t>New Program of Comprehensive Assistance for Family Caregivers Stipend, Eligibility Frequently Asked Questions (FAQ), and Final Rule FAQs are complete and available on the website. Spanish translation will also be available.</a:t>
            </a:r>
          </a:p>
          <a:p>
            <a:r>
              <a:rPr lang="en-US" sz="2300" dirty="0"/>
              <a:t>Launched VA Suicide Prevention Toolkit for Caregivers.  Provided training to field. Alerted field and external partners of the toolkit. The toolkit is available on the website.</a:t>
            </a:r>
          </a:p>
          <a:p>
            <a:pPr defTabSz="1217889">
              <a:spcBef>
                <a:spcPts val="0"/>
              </a:spcBef>
              <a:defRPr/>
            </a:pPr>
            <a:r>
              <a:rPr lang="en-US" sz="2300" kern="0" dirty="0">
                <a:solidFill>
                  <a:srgbClr val="000000"/>
                </a:solidFill>
              </a:rPr>
              <a:t>COVID-19 Caregiver tips developed and shared on website, listserv, social media, email blast to field and others.</a:t>
            </a:r>
          </a:p>
          <a:p>
            <a:pPr defTabSz="1217889">
              <a:spcBef>
                <a:spcPts val="0"/>
              </a:spcBef>
              <a:defRPr/>
            </a:pPr>
            <a:r>
              <a:rPr lang="en-US" sz="2300" kern="0" dirty="0">
                <a:solidFill>
                  <a:srgbClr val="000000"/>
                </a:solidFill>
              </a:rPr>
              <a:t>C</a:t>
            </a:r>
            <a:r>
              <a:rPr lang="en-US" sz="2300" dirty="0"/>
              <a:t>ollaborated with the Office of Rural Health to develop a video series to educate and aid Caregivers caring for a loved one with dementia.</a:t>
            </a:r>
          </a:p>
          <a:p>
            <a:r>
              <a:rPr lang="en-US" sz="2300" dirty="0">
                <a:solidFill>
                  <a:schemeClr val="dk1"/>
                </a:solidFill>
              </a:rPr>
              <a:t>Collaborated with the Office of Connected Care and the VA Caregiver Center at Memphis to roll out the Annie Caregiver Text Program. The program is designed to </a:t>
            </a:r>
            <a:r>
              <a:rPr lang="en-US" sz="2300">
                <a:solidFill>
                  <a:schemeClr val="dk1"/>
                </a:solidFill>
              </a:rPr>
              <a:t>provide Caregivers </a:t>
            </a:r>
            <a:r>
              <a:rPr lang="en-US" sz="2300" dirty="0">
                <a:solidFill>
                  <a:schemeClr val="dk1"/>
                </a:solidFill>
              </a:rPr>
              <a:t>helpful hints to manage stress via text messaging. </a:t>
            </a:r>
          </a:p>
          <a:p>
            <a:pPr marL="0" indent="0">
              <a:buNone/>
            </a:pPr>
            <a:endParaRPr lang="en-US" sz="2300" b="1" dirty="0"/>
          </a:p>
          <a:p>
            <a:pPr marL="0" indent="0">
              <a:buNone/>
            </a:pPr>
            <a:r>
              <a:rPr lang="en-US" sz="2300" b="1" dirty="0"/>
              <a:t>Caregiver Records Management Application (CARMA) </a:t>
            </a:r>
          </a:p>
          <a:p>
            <a:r>
              <a:rPr lang="en-US" sz="2300" dirty="0"/>
              <a:t>CARMA is entering final testing at the beginning of next week for all remaining functionality required for the Secretary of VA’s certification of Information Technology (IT) systems</a:t>
            </a:r>
          </a:p>
          <a:p>
            <a:r>
              <a:rPr lang="en-US" sz="2300" dirty="0"/>
              <a:t>This includes integrations into over a half dozen backend IT systems, many of which are already completed and fully deployed.</a:t>
            </a:r>
          </a:p>
          <a:p>
            <a:r>
              <a:rPr lang="en-US" sz="2300" dirty="0"/>
              <a:t>VA will assess establishing an official certification date at the conclusion of user acceptance testing which is currently scheduled to end on September 18, 2020.</a:t>
            </a:r>
          </a:p>
          <a:p>
            <a:endParaRPr lang="en-US" sz="2300" dirty="0"/>
          </a:p>
          <a:p>
            <a:pPr marL="0" indent="0">
              <a:buNone/>
            </a:pPr>
            <a:r>
              <a:rPr lang="en-US" sz="2300" b="1" dirty="0"/>
              <a:t>Final Rule Published July 31, 2020</a:t>
            </a:r>
          </a:p>
        </p:txBody>
      </p:sp>
      <p:sp>
        <p:nvSpPr>
          <p:cNvPr id="3" name="Slide Number Placeholder 2">
            <a:extLst>
              <a:ext uri="{FF2B5EF4-FFF2-40B4-BE49-F238E27FC236}">
                <a16:creationId xmlns:a16="http://schemas.microsoft.com/office/drawing/2014/main" xmlns="" id="{9DA40ED7-FE2F-4094-994A-87BB7D98D7D2}"/>
              </a:ext>
            </a:extLst>
          </p:cNvPr>
          <p:cNvSpPr>
            <a:spLocks noGrp="1"/>
          </p:cNvSpPr>
          <p:nvPr>
            <p:ph type="sldNum" sz="quarter" idx="12"/>
          </p:nvPr>
        </p:nvSpPr>
        <p:spPr/>
        <p:txBody>
          <a:bodyPr/>
          <a:lstStyle/>
          <a:p>
            <a:pPr>
              <a:defRPr/>
            </a:pPr>
            <a:fld id="{6734FEBD-B590-4EC6-A711-D99E3D2E1E72}" type="slidenum">
              <a:rPr lang="en-US" altLang="en-US" smtClean="0"/>
              <a:pPr>
                <a:defRPr/>
              </a:pPr>
              <a:t>2</a:t>
            </a:fld>
            <a:endParaRPr lang="en-US" altLang="en-US" dirty="0"/>
          </a:p>
        </p:txBody>
      </p:sp>
      <p:sp>
        <p:nvSpPr>
          <p:cNvPr id="4" name="Title 3">
            <a:extLst>
              <a:ext uri="{FF2B5EF4-FFF2-40B4-BE49-F238E27FC236}">
                <a16:creationId xmlns:a16="http://schemas.microsoft.com/office/drawing/2014/main" xmlns="" id="{19517C74-31A8-4448-BE6F-1877992390ED}"/>
              </a:ext>
            </a:extLst>
          </p:cNvPr>
          <p:cNvSpPr>
            <a:spLocks noGrp="1"/>
          </p:cNvSpPr>
          <p:nvPr>
            <p:ph type="title"/>
          </p:nvPr>
        </p:nvSpPr>
        <p:spPr>
          <a:xfrm>
            <a:off x="0" y="-1"/>
            <a:ext cx="12179300" cy="692767"/>
          </a:xfrm>
        </p:spPr>
        <p:txBody>
          <a:bodyPr>
            <a:normAutofit/>
          </a:bodyPr>
          <a:lstStyle/>
          <a:p>
            <a:r>
              <a:rPr lang="en-US" sz="3200" dirty="0"/>
              <a:t>Bottom Line Up Front</a:t>
            </a:r>
          </a:p>
        </p:txBody>
      </p:sp>
    </p:spTree>
    <p:extLst>
      <p:ext uri="{BB962C8B-B14F-4D97-AF65-F5344CB8AC3E}">
        <p14:creationId xmlns:p14="http://schemas.microsoft.com/office/powerpoint/2010/main" val="3637506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2563F998-18AA-49A5-A731-4AE3B6CA75BA}"/>
              </a:ext>
            </a:extLst>
          </p:cNvPr>
          <p:cNvSpPr>
            <a:spLocks noGrp="1"/>
          </p:cNvSpPr>
          <p:nvPr>
            <p:ph type="sldNum" sz="quarter" idx="12"/>
          </p:nvPr>
        </p:nvSpPr>
        <p:spPr/>
        <p:txBody>
          <a:bodyPr/>
          <a:lstStyle/>
          <a:p>
            <a:pPr>
              <a:defRPr/>
            </a:pPr>
            <a:fld id="{122A4168-FDD5-490D-97CA-067BE328F91A}" type="slidenum">
              <a:rPr lang="en-US">
                <a:solidFill>
                  <a:prstClr val="white"/>
                </a:solidFill>
                <a:latin typeface="Arial" panose="020B0604020202020204" pitchFamily="34" charset="0"/>
                <a:cs typeface="Arial" panose="020B0604020202020204" pitchFamily="34" charset="0"/>
                <a:sym typeface="Arial" panose="020B0604020202020204" pitchFamily="34" charset="0"/>
              </a:rPr>
              <a:pPr>
                <a:defRPr/>
              </a:pPr>
              <a:t>3</a:t>
            </a:fld>
            <a:endParaRPr lang="en-US" dirty="0">
              <a:solidFill>
                <a:prstClr val="white"/>
              </a:solidFill>
              <a:latin typeface="Arial" panose="020B0604020202020204" pitchFamily="34" charset="0"/>
              <a:cs typeface="Arial" panose="020B0604020202020204" pitchFamily="34" charset="0"/>
              <a:sym typeface="Arial" panose="020B0604020202020204" pitchFamily="34" charset="0"/>
            </a:endParaRPr>
          </a:p>
        </p:txBody>
      </p:sp>
      <p:sp>
        <p:nvSpPr>
          <p:cNvPr id="2" name="Title 1">
            <a:extLst>
              <a:ext uri="{FF2B5EF4-FFF2-40B4-BE49-F238E27FC236}">
                <a16:creationId xmlns:a16="http://schemas.microsoft.com/office/drawing/2014/main" xmlns="" id="{FE46C5FF-CDA3-4A24-B5C7-416832B0598F}"/>
              </a:ext>
            </a:extLst>
          </p:cNvPr>
          <p:cNvSpPr>
            <a:spLocks noGrp="1"/>
          </p:cNvSpPr>
          <p:nvPr>
            <p:ph type="title"/>
          </p:nvPr>
        </p:nvSpPr>
        <p:spPr>
          <a:xfrm>
            <a:off x="608965" y="0"/>
            <a:ext cx="10961370" cy="628650"/>
          </a:xfrm>
        </p:spPr>
        <p:txBody>
          <a:bodyPr>
            <a:normAutofit/>
          </a:bodyPr>
          <a:lstStyle/>
          <a:p>
            <a:pPr defTabSz="608930">
              <a:spcBef>
                <a:spcPts val="0"/>
              </a:spcBef>
              <a:defRPr/>
            </a:pPr>
            <a:r>
              <a:rPr lang="en-US" sz="3200" b="1" dirty="0">
                <a:solidFill>
                  <a:prstClr val="white"/>
                </a:solidFill>
                <a:ea typeface="ヒラギノ角ゴ Pro W3" charset="-128"/>
              </a:rPr>
              <a:t>Caregiver Support Program (CSP) Overview</a:t>
            </a:r>
            <a:endParaRPr lang="en-US" sz="3200" dirty="0"/>
          </a:p>
        </p:txBody>
      </p:sp>
      <p:pic>
        <p:nvPicPr>
          <p:cNvPr id="7" name="Content Placeholder 6">
            <a:extLst>
              <a:ext uri="{FF2B5EF4-FFF2-40B4-BE49-F238E27FC236}">
                <a16:creationId xmlns:a16="http://schemas.microsoft.com/office/drawing/2014/main" xmlns="" id="{91295256-9BDC-439F-9A59-D426D02D8B9F}"/>
              </a:ext>
            </a:extLst>
          </p:cNvPr>
          <p:cNvPicPr>
            <a:picLocks noGrp="1" noChangeAspect="1"/>
          </p:cNvPicPr>
          <p:nvPr>
            <p:ph idx="4294967295"/>
          </p:nvPr>
        </p:nvPicPr>
        <p:blipFill>
          <a:blip r:embed="rId3"/>
          <a:stretch>
            <a:fillRect/>
          </a:stretch>
        </p:blipFill>
        <p:spPr>
          <a:xfrm>
            <a:off x="0" y="2299063"/>
            <a:ext cx="12400844" cy="5657405"/>
          </a:xfrm>
          <a:prstGeom prst="rect">
            <a:avLst/>
          </a:prstGeom>
        </p:spPr>
      </p:pic>
      <p:sp>
        <p:nvSpPr>
          <p:cNvPr id="8" name="Rectangle 7">
            <a:extLst>
              <a:ext uri="{FF2B5EF4-FFF2-40B4-BE49-F238E27FC236}">
                <a16:creationId xmlns:a16="http://schemas.microsoft.com/office/drawing/2014/main" xmlns="" id="{2877718C-0601-47EA-AB19-0A6C37655BA4}"/>
              </a:ext>
            </a:extLst>
          </p:cNvPr>
          <p:cNvSpPr/>
          <p:nvPr/>
        </p:nvSpPr>
        <p:spPr>
          <a:xfrm>
            <a:off x="169607" y="943486"/>
            <a:ext cx="11884374" cy="1198983"/>
          </a:xfrm>
          <a:prstGeom prst="rect">
            <a:avLst/>
          </a:prstGeom>
        </p:spPr>
        <p:txBody>
          <a:bodyPr wrap="square">
            <a:spAutoFit/>
          </a:bodyPr>
          <a:lstStyle/>
          <a:p>
            <a:pPr defTabSz="608930">
              <a:spcBef>
                <a:spcPct val="20000"/>
              </a:spcBef>
              <a:defRPr/>
            </a:pPr>
            <a:r>
              <a:rPr lang="en-US" b="1" dirty="0">
                <a:solidFill>
                  <a:srgbClr val="000000"/>
                </a:solidFill>
                <a:latin typeface="Arial" pitchFamily="34" charset="0"/>
                <a:cs typeface="Arial" pitchFamily="34" charset="0"/>
              </a:rPr>
              <a:t>Our mission is to promote the health and well-being of Family Caregivers who care for our nation’s Veterans, through education, resources, supportive services and service excellence.</a:t>
            </a:r>
          </a:p>
        </p:txBody>
      </p:sp>
    </p:spTree>
    <p:extLst>
      <p:ext uri="{BB962C8B-B14F-4D97-AF65-F5344CB8AC3E}">
        <p14:creationId xmlns:p14="http://schemas.microsoft.com/office/powerpoint/2010/main" val="393688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22394699-4398-47C1-A80C-AC90B37F1F83}"/>
              </a:ext>
            </a:extLst>
          </p:cNvPr>
          <p:cNvSpPr>
            <a:spLocks noGrp="1"/>
          </p:cNvSpPr>
          <p:nvPr>
            <p:ph idx="1"/>
          </p:nvPr>
        </p:nvSpPr>
        <p:spPr>
          <a:xfrm>
            <a:off x="372853" y="777841"/>
            <a:ext cx="11468100" cy="6028331"/>
          </a:xfrm>
        </p:spPr>
        <p:txBody>
          <a:bodyPr>
            <a:noAutofit/>
          </a:bodyPr>
          <a:lstStyle/>
          <a:p>
            <a:pPr marL="0" indent="0">
              <a:lnSpc>
                <a:spcPct val="120000"/>
              </a:lnSpc>
              <a:spcBef>
                <a:spcPts val="0"/>
              </a:spcBef>
              <a:buNone/>
            </a:pPr>
            <a:r>
              <a:rPr lang="en-US" sz="2400" dirty="0"/>
              <a:t>All remaining features needed for the Secretary of VA’s certification are code complete. User acceptance testing (UAT) will begin September 1, 2020. </a:t>
            </a:r>
            <a:br>
              <a:rPr lang="en-US" sz="2400" dirty="0"/>
            </a:br>
            <a:r>
              <a:rPr lang="en-US" sz="2400" dirty="0"/>
              <a:t>UAT is planned through September 18, 2020</a:t>
            </a:r>
          </a:p>
          <a:p>
            <a:pPr>
              <a:lnSpc>
                <a:spcPct val="120000"/>
              </a:lnSpc>
              <a:spcBef>
                <a:spcPts val="1200"/>
              </a:spcBef>
              <a:tabLst>
                <a:tab pos="10812997" algn="r"/>
              </a:tabLst>
            </a:pPr>
            <a:r>
              <a:rPr lang="en-US" sz="2400" dirty="0"/>
              <a:t>CARMA Phase 1 – Initial Implementation: Deployed Fall 2019</a:t>
            </a:r>
          </a:p>
          <a:p>
            <a:pPr lvl="1">
              <a:lnSpc>
                <a:spcPct val="120000"/>
              </a:lnSpc>
              <a:spcBef>
                <a:spcPts val="0"/>
              </a:spcBef>
              <a:tabLst>
                <a:tab pos="10812997" algn="r"/>
              </a:tabLst>
            </a:pPr>
            <a:r>
              <a:rPr lang="en-US" sz="2400" dirty="0"/>
              <a:t>Replaced legacy system, modern scalable platform, new functionality</a:t>
            </a:r>
          </a:p>
          <a:p>
            <a:pPr>
              <a:lnSpc>
                <a:spcPct val="120000"/>
              </a:lnSpc>
              <a:spcBef>
                <a:spcPts val="0"/>
              </a:spcBef>
              <a:tabLst>
                <a:tab pos="10812997" algn="r"/>
              </a:tabLst>
            </a:pPr>
            <a:r>
              <a:rPr lang="en-US" sz="2400" dirty="0"/>
              <a:t>CARMA Phase 2 – Stipend Payments: Deployed February 2019</a:t>
            </a:r>
          </a:p>
          <a:p>
            <a:pPr>
              <a:lnSpc>
                <a:spcPct val="120000"/>
              </a:lnSpc>
              <a:spcBef>
                <a:spcPts val="0"/>
              </a:spcBef>
              <a:tabLst>
                <a:tab pos="10812997" algn="r"/>
              </a:tabLst>
            </a:pPr>
            <a:r>
              <a:rPr lang="en-US" sz="2400" dirty="0"/>
              <a:t>CARMA Phase 3 – Certification</a:t>
            </a:r>
          </a:p>
          <a:p>
            <a:pPr lvl="1">
              <a:lnSpc>
                <a:spcPct val="120000"/>
              </a:lnSpc>
              <a:spcBef>
                <a:spcPts val="0"/>
              </a:spcBef>
              <a:tabLst>
                <a:tab pos="10812997" algn="r"/>
              </a:tabLst>
            </a:pPr>
            <a:r>
              <a:rPr lang="en-US" sz="2400" dirty="0"/>
              <a:t>On-line Application: Developed, tested and being used on a test basis</a:t>
            </a:r>
          </a:p>
          <a:p>
            <a:pPr lvl="1">
              <a:lnSpc>
                <a:spcPct val="120000"/>
              </a:lnSpc>
              <a:spcBef>
                <a:spcPts val="0"/>
              </a:spcBef>
              <a:tabLst>
                <a:tab pos="10812997" algn="r"/>
              </a:tabLst>
            </a:pPr>
            <a:r>
              <a:rPr lang="en-US" sz="2400" dirty="0"/>
              <a:t>New Regulation:  Developed and in test</a:t>
            </a:r>
          </a:p>
          <a:p>
            <a:pPr lvl="1">
              <a:lnSpc>
                <a:spcPct val="120000"/>
              </a:lnSpc>
              <a:spcBef>
                <a:spcPts val="0"/>
              </a:spcBef>
              <a:tabLst>
                <a:tab pos="10812997" algn="r"/>
              </a:tabLst>
            </a:pPr>
            <a:r>
              <a:rPr lang="en-US" sz="2400" dirty="0"/>
              <a:t>Interfaces with other VA IT Systems</a:t>
            </a:r>
          </a:p>
          <a:p>
            <a:pPr lvl="2">
              <a:lnSpc>
                <a:spcPct val="120000"/>
              </a:lnSpc>
              <a:spcBef>
                <a:spcPts val="0"/>
              </a:spcBef>
              <a:tabLst>
                <a:tab pos="10812997" algn="r"/>
              </a:tabLst>
            </a:pPr>
            <a:r>
              <a:rPr lang="en-US" sz="2400" dirty="0"/>
              <a:t>VA.gov, VHA CDW: Deployed</a:t>
            </a:r>
          </a:p>
          <a:p>
            <a:pPr lvl="2">
              <a:lnSpc>
                <a:spcPct val="120000"/>
              </a:lnSpc>
              <a:spcBef>
                <a:spcPts val="0"/>
              </a:spcBef>
              <a:tabLst>
                <a:tab pos="10812997" algn="r"/>
              </a:tabLst>
            </a:pPr>
            <a:r>
              <a:rPr lang="en-US" sz="2400" dirty="0"/>
              <a:t>VA Profile, Enrollment System tested: Ready for deployment</a:t>
            </a:r>
          </a:p>
          <a:p>
            <a:pPr lvl="2">
              <a:lnSpc>
                <a:spcPct val="120000"/>
              </a:lnSpc>
              <a:spcBef>
                <a:spcPts val="0"/>
              </a:spcBef>
              <a:tabLst>
                <a:tab pos="10812997" algn="r"/>
              </a:tabLst>
            </a:pPr>
            <a:r>
              <a:rPr lang="en-US" sz="2400" dirty="0"/>
              <a:t>Master Person Index / IAM, Benefits Gateway Service (BGS): In test</a:t>
            </a:r>
          </a:p>
        </p:txBody>
      </p:sp>
      <p:sp>
        <p:nvSpPr>
          <p:cNvPr id="3" name="Title 2">
            <a:extLst>
              <a:ext uri="{FF2B5EF4-FFF2-40B4-BE49-F238E27FC236}">
                <a16:creationId xmlns:a16="http://schemas.microsoft.com/office/drawing/2014/main" xmlns="" id="{DE2B1E26-C2F7-4C93-B298-BCCB2B11370E}"/>
              </a:ext>
            </a:extLst>
          </p:cNvPr>
          <p:cNvSpPr>
            <a:spLocks noGrp="1"/>
          </p:cNvSpPr>
          <p:nvPr>
            <p:ph type="title"/>
          </p:nvPr>
        </p:nvSpPr>
        <p:spPr>
          <a:xfrm>
            <a:off x="0" y="62106"/>
            <a:ext cx="12179300" cy="562892"/>
          </a:xfrm>
        </p:spPr>
        <p:txBody>
          <a:bodyPr>
            <a:normAutofit fontScale="90000"/>
          </a:bodyPr>
          <a:lstStyle/>
          <a:p>
            <a:r>
              <a:rPr lang="en-US" dirty="0"/>
              <a:t>CARMA Status</a:t>
            </a:r>
          </a:p>
        </p:txBody>
      </p:sp>
      <p:sp>
        <p:nvSpPr>
          <p:cNvPr id="4" name="TextBox 3">
            <a:extLst>
              <a:ext uri="{FF2B5EF4-FFF2-40B4-BE49-F238E27FC236}">
                <a16:creationId xmlns:a16="http://schemas.microsoft.com/office/drawing/2014/main" xmlns="" id="{C497A780-1733-4B22-9F02-F71A71118690}"/>
              </a:ext>
            </a:extLst>
          </p:cNvPr>
          <p:cNvSpPr txBox="1"/>
          <p:nvPr/>
        </p:nvSpPr>
        <p:spPr>
          <a:xfrm>
            <a:off x="1010600" y="6959015"/>
            <a:ext cx="10192606" cy="1076320"/>
          </a:xfrm>
          <a:prstGeom prst="rect">
            <a:avLst/>
          </a:prstGeom>
          <a:solidFill>
            <a:srgbClr val="003F72"/>
          </a:solidFill>
        </p:spPr>
        <p:txBody>
          <a:bodyPr wrap="square" rtlCol="0">
            <a:spAutoFit/>
          </a:bodyPr>
          <a:lstStyle/>
          <a:p>
            <a:pPr algn="ctr"/>
            <a:r>
              <a:rPr lang="en-US" sz="3197" dirty="0">
                <a:solidFill>
                  <a:schemeClr val="bg1"/>
                </a:solidFill>
              </a:rPr>
              <a:t>VA will provide an update on certification status after UAT is complete mid-September</a:t>
            </a:r>
          </a:p>
        </p:txBody>
      </p:sp>
      <p:sp>
        <p:nvSpPr>
          <p:cNvPr id="5" name="Slide Number Placeholder 4">
            <a:extLst>
              <a:ext uri="{FF2B5EF4-FFF2-40B4-BE49-F238E27FC236}">
                <a16:creationId xmlns:a16="http://schemas.microsoft.com/office/drawing/2014/main" xmlns="" id="{E9774145-335B-4E7B-9C73-0F2B95AB6021}"/>
              </a:ext>
            </a:extLst>
          </p:cNvPr>
          <p:cNvSpPr>
            <a:spLocks noGrp="1"/>
          </p:cNvSpPr>
          <p:nvPr>
            <p:ph type="sldNum" sz="quarter" idx="12"/>
          </p:nvPr>
        </p:nvSpPr>
        <p:spPr/>
        <p:txBody>
          <a:bodyPr/>
          <a:lstStyle/>
          <a:p>
            <a:pPr>
              <a:defRPr/>
            </a:pPr>
            <a:fld id="{6734FEBD-B590-4EC6-A711-D99E3D2E1E72}" type="slidenum">
              <a:rPr lang="en-US" altLang="en-US" smtClean="0"/>
              <a:pPr>
                <a:defRPr/>
              </a:pPr>
              <a:t>4</a:t>
            </a:fld>
            <a:endParaRPr lang="en-US" altLang="en-US" dirty="0"/>
          </a:p>
        </p:txBody>
      </p:sp>
    </p:spTree>
    <p:extLst>
      <p:ext uri="{BB962C8B-B14F-4D97-AF65-F5344CB8AC3E}">
        <p14:creationId xmlns:p14="http://schemas.microsoft.com/office/powerpoint/2010/main" val="829805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FB6EB6-6AFA-4E3B-A5E4-F05FF8EBAD24}"/>
              </a:ext>
            </a:extLst>
          </p:cNvPr>
          <p:cNvSpPr>
            <a:spLocks noGrp="1"/>
          </p:cNvSpPr>
          <p:nvPr>
            <p:ph type="title"/>
          </p:nvPr>
        </p:nvSpPr>
        <p:spPr>
          <a:xfrm>
            <a:off x="0" y="0"/>
            <a:ext cx="12179300" cy="688769"/>
          </a:xfrm>
        </p:spPr>
        <p:txBody>
          <a:bodyPr>
            <a:normAutofit/>
          </a:bodyPr>
          <a:lstStyle/>
          <a:p>
            <a:r>
              <a:rPr lang="en-US" sz="3200" b="1" dirty="0"/>
              <a:t>CARMA Automations and Integrations</a:t>
            </a:r>
            <a:endParaRPr lang="en-US" sz="3200" dirty="0"/>
          </a:p>
        </p:txBody>
      </p:sp>
      <p:sp>
        <p:nvSpPr>
          <p:cNvPr id="4" name="Slide Number Placeholder 3">
            <a:extLst>
              <a:ext uri="{FF2B5EF4-FFF2-40B4-BE49-F238E27FC236}">
                <a16:creationId xmlns:a16="http://schemas.microsoft.com/office/drawing/2014/main" xmlns="" id="{9FE34898-0351-40EE-9AC7-E29FC4CDC481}"/>
              </a:ext>
            </a:extLst>
          </p:cNvPr>
          <p:cNvSpPr>
            <a:spLocks noGrp="1"/>
          </p:cNvSpPr>
          <p:nvPr>
            <p:ph type="sldNum" sz="quarter" idx="12"/>
          </p:nvPr>
        </p:nvSpPr>
        <p:spPr/>
        <p:txBody>
          <a:bodyPr/>
          <a:lstStyle/>
          <a:p>
            <a:fld id="{D983F1FA-211D-3044-9E35-958DFBC26156}" type="slidenum">
              <a:rPr lang="en-US" smtClean="0">
                <a:solidFill>
                  <a:prstClr val="white"/>
                </a:solidFill>
                <a:latin typeface="Arial" panose="020B0604020202020204" pitchFamily="34" charset="0"/>
                <a:cs typeface="Arial" panose="020B0604020202020204" pitchFamily="34" charset="0"/>
              </a:rPr>
              <a:pPr/>
              <a:t>5</a:t>
            </a:fld>
            <a:endParaRPr lang="en-US" dirty="0">
              <a:solidFill>
                <a:prstClr val="white"/>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EE2CAC73-C60F-4387-AD25-DE125D2DE42C}"/>
              </a:ext>
            </a:extLst>
          </p:cNvPr>
          <p:cNvSpPr>
            <a:spLocks noGrp="1"/>
          </p:cNvSpPr>
          <p:nvPr>
            <p:ph idx="4294967295"/>
          </p:nvPr>
        </p:nvSpPr>
        <p:spPr>
          <a:xfrm>
            <a:off x="195943" y="901337"/>
            <a:ext cx="11769634" cy="7106194"/>
          </a:xfrm>
        </p:spPr>
        <p:txBody>
          <a:bodyPr>
            <a:normAutofit lnSpcReduction="10000"/>
          </a:bodyPr>
          <a:lstStyle/>
          <a:p>
            <a:pPr marL="0" indent="0">
              <a:buNone/>
            </a:pPr>
            <a:r>
              <a:rPr lang="en-US" sz="2000" b="1" dirty="0"/>
              <a:t>The CSP has modernized the IT system and achieved system integrations with other VA systems.  </a:t>
            </a:r>
          </a:p>
          <a:p>
            <a:pPr lvl="1"/>
            <a:r>
              <a:rPr lang="en-US" sz="2000" dirty="0"/>
              <a:t>CARMA is the foundation for this effort.</a:t>
            </a:r>
          </a:p>
          <a:p>
            <a:pPr lvl="1"/>
            <a:r>
              <a:rPr lang="en-US" sz="2000" dirty="0"/>
              <a:t>As a workflow management tool, CARMA is designed to support improved oversight and monitoring of the changes VA is making to improve and expand PCAFC.</a:t>
            </a:r>
          </a:p>
          <a:p>
            <a:pPr lvl="1"/>
            <a:r>
              <a:rPr lang="en-US" sz="2000" dirty="0"/>
              <a:t>Results are increased efficiencies and effectiveness for VA staff but </a:t>
            </a:r>
            <a:r>
              <a:rPr lang="en-US" sz="2000" b="1" dirty="0"/>
              <a:t>more importantly,  </a:t>
            </a:r>
            <a:r>
              <a:rPr lang="en-US" sz="2000" dirty="0"/>
              <a:t>increased ease for Veterans and Caregivers.</a:t>
            </a:r>
          </a:p>
          <a:p>
            <a:pPr marL="0" indent="0">
              <a:buNone/>
            </a:pPr>
            <a:endParaRPr lang="en-US" sz="2000" dirty="0"/>
          </a:p>
          <a:p>
            <a:pPr marL="0" indent="0">
              <a:buNone/>
            </a:pPr>
            <a:r>
              <a:rPr lang="en-US" sz="2000" b="1" dirty="0"/>
              <a:t>System automations and integrations will replace several manual processes.</a:t>
            </a:r>
          </a:p>
          <a:p>
            <a:pPr lvl="1"/>
            <a:r>
              <a:rPr lang="en-US" sz="2000" dirty="0"/>
              <a:t>With a click of a button in CARMA, an electronic health record will be created for a Family Caregiver where Caregiver Support Coordinators (CSC) will document their clinical interactions.  </a:t>
            </a:r>
          </a:p>
          <a:p>
            <a:pPr lvl="1"/>
            <a:r>
              <a:rPr lang="en-US" sz="2000" dirty="0">
                <a:ea typeface="Times New Roman" panose="02020603050405020304" pitchFamily="18" charset="0"/>
              </a:rPr>
              <a:t>Available today, through an integration with Enrollment Services, with a click of a button in CARMA, the Veteran’s service-connected rating or dates of service displays.</a:t>
            </a:r>
            <a:endParaRPr lang="en-US" sz="2000" dirty="0"/>
          </a:p>
          <a:p>
            <a:pPr lvl="1"/>
            <a:r>
              <a:rPr lang="en-US" sz="2000" dirty="0"/>
              <a:t>Also available today, through an integration with the Financial Management System, payment information flows from CARMA directly to the Financial Services Center/Treasury to support processing of stipend payments to Primary Family Caregivers.  </a:t>
            </a:r>
            <a:r>
              <a:rPr lang="en-US" sz="2000" i="1" dirty="0"/>
              <a:t>A separate system to calculate stipend amounts was able to be retired.</a:t>
            </a:r>
          </a:p>
          <a:p>
            <a:pPr lvl="1"/>
            <a:r>
              <a:rPr lang="en-US" sz="2000" dirty="0"/>
              <a:t>CARMA will help guide consistency by systematically adjusting VA’s stipend payment calculations to the GS pay table; alert users when annual reassessments of PCAFC participants are due; and institute date rules to more accurately monitor the completion of what will soon be referred to as Wellness Contacts, among other key functionality.</a:t>
            </a:r>
          </a:p>
        </p:txBody>
      </p:sp>
    </p:spTree>
    <p:extLst>
      <p:ext uri="{BB962C8B-B14F-4D97-AF65-F5344CB8AC3E}">
        <p14:creationId xmlns:p14="http://schemas.microsoft.com/office/powerpoint/2010/main" val="3387719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FB6EB6-6AFA-4E3B-A5E4-F05FF8EBAD24}"/>
              </a:ext>
            </a:extLst>
          </p:cNvPr>
          <p:cNvSpPr>
            <a:spLocks noGrp="1"/>
          </p:cNvSpPr>
          <p:nvPr>
            <p:ph type="title"/>
          </p:nvPr>
        </p:nvSpPr>
        <p:spPr>
          <a:xfrm>
            <a:off x="0" y="-101494"/>
            <a:ext cx="12179300" cy="778388"/>
          </a:xfrm>
        </p:spPr>
        <p:txBody>
          <a:bodyPr>
            <a:normAutofit/>
          </a:bodyPr>
          <a:lstStyle/>
          <a:p>
            <a:r>
              <a:rPr lang="en-US" sz="3200" b="1" dirty="0"/>
              <a:t>CARMA Automations and Integrations</a:t>
            </a:r>
          </a:p>
        </p:txBody>
      </p:sp>
      <p:sp>
        <p:nvSpPr>
          <p:cNvPr id="3" name="Content Placeholder 2">
            <a:extLst>
              <a:ext uri="{FF2B5EF4-FFF2-40B4-BE49-F238E27FC236}">
                <a16:creationId xmlns:a16="http://schemas.microsoft.com/office/drawing/2014/main" xmlns="" id="{EE2CAC73-C60F-4387-AD25-DE125D2DE42C}"/>
              </a:ext>
            </a:extLst>
          </p:cNvPr>
          <p:cNvSpPr>
            <a:spLocks noGrp="1"/>
          </p:cNvSpPr>
          <p:nvPr>
            <p:ph idx="1"/>
          </p:nvPr>
        </p:nvSpPr>
        <p:spPr>
          <a:xfrm>
            <a:off x="209006" y="809929"/>
            <a:ext cx="11696123" cy="7263901"/>
          </a:xfrm>
        </p:spPr>
        <p:txBody>
          <a:bodyPr>
            <a:noAutofit/>
          </a:bodyPr>
          <a:lstStyle/>
          <a:p>
            <a:pPr marL="0" indent="0">
              <a:buNone/>
            </a:pPr>
            <a:r>
              <a:rPr lang="en-US" sz="1800" b="1" dirty="0"/>
              <a:t>Program management and monitoring will occur using dashboards and key metrics.</a:t>
            </a:r>
            <a:endParaRPr lang="en-US" sz="1800" dirty="0"/>
          </a:p>
          <a:p>
            <a:pPr lvl="1">
              <a:buFontTx/>
              <a:buChar char="–"/>
            </a:pPr>
            <a:r>
              <a:rPr lang="en-US" sz="1800" dirty="0"/>
              <a:t>VA is building reporting functionalities as new functionality is deployed.</a:t>
            </a:r>
          </a:p>
          <a:p>
            <a:pPr lvl="1">
              <a:spcBef>
                <a:spcPts val="0"/>
              </a:spcBef>
              <a:buFontTx/>
              <a:buChar char="–"/>
              <a:tabLst>
                <a:tab pos="1217889" algn="l"/>
              </a:tabLst>
            </a:pPr>
            <a:r>
              <a:rPr lang="en-US" sz="1800" dirty="0">
                <a:ea typeface="Times New Roman" panose="02020603050405020304" pitchFamily="18" charset="0"/>
                <a:cs typeface="Times New Roman" panose="02020603050405020304" pitchFamily="18" charset="0"/>
              </a:rPr>
              <a:t>These systems will allow us to track transitions, applications, and appeals timing by VA Medical Centers (VAMC).  </a:t>
            </a:r>
            <a:endParaRPr lang="en-US" sz="1800" dirty="0">
              <a:latin typeface="Times New Roman" panose="02020603050405020304" pitchFamily="18" charset="0"/>
              <a:ea typeface="Times New Roman" panose="02020603050405020304" pitchFamily="18" charset="0"/>
              <a:cs typeface="Times New Roman" panose="02020603050405020304" pitchFamily="18" charset="0"/>
            </a:endParaRPr>
          </a:p>
          <a:p>
            <a:pPr lvl="1">
              <a:spcBef>
                <a:spcPts val="0"/>
              </a:spcBef>
              <a:buFontTx/>
              <a:buChar char="–"/>
              <a:tabLst>
                <a:tab pos="1217889" algn="l"/>
              </a:tabLst>
            </a:pPr>
            <a:r>
              <a:rPr lang="en-US" sz="1800" dirty="0">
                <a:ea typeface="Times New Roman" panose="02020603050405020304" pitchFamily="18" charset="0"/>
                <a:cs typeface="Times New Roman" panose="02020603050405020304" pitchFamily="18" charset="0"/>
              </a:rPr>
              <a:t>These reports allow VA to identify "hot spots" which may require additional resources in order to meet timeliness metrics.</a:t>
            </a:r>
          </a:p>
          <a:p>
            <a:pPr marL="1217889" lvl="2" indent="0">
              <a:spcBef>
                <a:spcPts val="0"/>
              </a:spcBef>
              <a:buNone/>
              <a:tabLst>
                <a:tab pos="1217889" algn="l"/>
              </a:tabLst>
            </a:pPr>
            <a:endParaRPr lang="en-US" sz="1800" dirty="0"/>
          </a:p>
          <a:p>
            <a:pPr marL="0" indent="0">
              <a:buNone/>
            </a:pPr>
            <a:r>
              <a:rPr lang="en-US" sz="1800" b="1" dirty="0"/>
              <a:t>On-Line Application processing (10-10CG) in addition to traditional processing will be available.</a:t>
            </a:r>
          </a:p>
          <a:p>
            <a:pPr lvl="1"/>
            <a:r>
              <a:rPr lang="en-US" sz="1800" dirty="0"/>
              <a:t>Veterans and Caregivers can use the VA.gov platform to apply online.</a:t>
            </a:r>
          </a:p>
          <a:p>
            <a:pPr lvl="1"/>
            <a:r>
              <a:rPr lang="en-US" sz="1800" dirty="0"/>
              <a:t>The application flows into CARMA and is routed directly to the VA facility selected by the user, allowing VA to receive the application instantaneously.</a:t>
            </a:r>
          </a:p>
          <a:p>
            <a:pPr lvl="2"/>
            <a:r>
              <a:rPr lang="en-US" sz="1800" dirty="0"/>
              <a:t>On August 20, 2020, VA began a phase of beta testing, testing the online submission process with a small number of Veterans and Family Caregivers.  </a:t>
            </a:r>
          </a:p>
          <a:p>
            <a:pPr lvl="2"/>
            <a:r>
              <a:rPr lang="en-US" sz="1800" dirty="0"/>
              <a:t>This very limited release allows VA to test the online submission process to ensure the functionality works as intended before opening the aperture to a larger audience.</a:t>
            </a:r>
          </a:p>
          <a:p>
            <a:pPr lvl="2"/>
            <a:r>
              <a:rPr lang="en-US" sz="1800" dirty="0"/>
              <a:t>The goal is to ensure a positive experience and mitigate challenges in real time whenever possible.</a:t>
            </a:r>
          </a:p>
          <a:p>
            <a:pPr lvl="2"/>
            <a:r>
              <a:rPr lang="en-US" sz="1800" dirty="0"/>
              <a:t>Following the completion of beta testing, VA will address and resolve feedback obtained during testing and complete other technical requirements.  Once confident of a seamless experience, access to the online portal will increase incrementally.  With continued positive outcomes, VA looks forward to broadly announcing this exciting new feature and make it available nationwide.</a:t>
            </a:r>
          </a:p>
          <a:p>
            <a:pPr lvl="1"/>
            <a:r>
              <a:rPr lang="en-US" sz="1800" dirty="0">
                <a:solidFill>
                  <a:srgbClr val="000000"/>
                </a:solidFill>
              </a:rPr>
              <a:t>Veterans and Caregivers can continue to apply as they currently do: </a:t>
            </a:r>
            <a:endParaRPr lang="en-US" sz="1800" dirty="0"/>
          </a:p>
          <a:p>
            <a:pPr lvl="2"/>
            <a:r>
              <a:rPr lang="en-US" sz="1800" dirty="0"/>
              <a:t>Visit </a:t>
            </a:r>
            <a:r>
              <a:rPr lang="en-US" sz="1800" dirty="0">
                <a:solidFill>
                  <a:srgbClr val="002060"/>
                </a:solidFill>
                <a:hlinkClick r:id="rId2">
                  <a:extLst>
                    <a:ext uri="{A12FA001-AC4F-418D-AE19-62706E023703}">
                      <ahyp:hlinkClr xmlns:ahyp="http://schemas.microsoft.com/office/drawing/2018/hyperlinkcolor" xmlns="" val="tx"/>
                    </a:ext>
                  </a:extLst>
                </a:hlinkClick>
              </a:rPr>
              <a:t>www.caregiver.va.gov</a:t>
            </a:r>
            <a:r>
              <a:rPr lang="en-US" sz="1800" dirty="0">
                <a:solidFill>
                  <a:srgbClr val="003399"/>
                </a:solidFill>
              </a:rPr>
              <a:t>. </a:t>
            </a:r>
            <a:r>
              <a:rPr lang="en-US" sz="1800" dirty="0"/>
              <a:t>Download VA Form 10-10CG and mail the completed form.</a:t>
            </a:r>
          </a:p>
          <a:p>
            <a:pPr lvl="2"/>
            <a:r>
              <a:rPr lang="en-US" sz="1800" dirty="0"/>
              <a:t>Apply in person through local VAMC CSCs.</a:t>
            </a:r>
          </a:p>
        </p:txBody>
      </p:sp>
      <p:sp>
        <p:nvSpPr>
          <p:cNvPr id="4" name="Slide Number Placeholder 3">
            <a:extLst>
              <a:ext uri="{FF2B5EF4-FFF2-40B4-BE49-F238E27FC236}">
                <a16:creationId xmlns:a16="http://schemas.microsoft.com/office/drawing/2014/main" xmlns="" id="{9FE34898-0351-40EE-9AC7-E29FC4CDC481}"/>
              </a:ext>
            </a:extLst>
          </p:cNvPr>
          <p:cNvSpPr>
            <a:spLocks noGrp="1"/>
          </p:cNvSpPr>
          <p:nvPr>
            <p:ph type="sldNum" sz="quarter" idx="12"/>
          </p:nvPr>
        </p:nvSpPr>
        <p:spPr/>
        <p:txBody>
          <a:bodyPr/>
          <a:lstStyle/>
          <a:p>
            <a:fld id="{D983F1FA-211D-3044-9E35-958DFBC26156}" type="slidenum">
              <a:rPr lang="en-US" smtClean="0">
                <a:solidFill>
                  <a:prstClr val="white"/>
                </a:solidFill>
                <a:latin typeface="Arial" panose="020B0604020202020204" pitchFamily="34" charset="0"/>
                <a:cs typeface="Arial" panose="020B0604020202020204" pitchFamily="34" charset="0"/>
              </a:rPr>
              <a:pPr/>
              <a:t>6</a:t>
            </a:fld>
            <a:endParaRPr lang="en-US" dirty="0">
              <a:solidFill>
                <a:prstClr val="whit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0838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Slide Number Placeholder 5">
            <a:extLst>
              <a:ext uri="{FF2B5EF4-FFF2-40B4-BE49-F238E27FC236}">
                <a16:creationId xmlns:a16="http://schemas.microsoft.com/office/drawing/2014/main" xmlns="" id="{550121AC-15AE-4A51-BA47-011F75BBD2A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989535" indent="-380590">
              <a:defRPr>
                <a:solidFill>
                  <a:schemeClr val="tx1"/>
                </a:solidFill>
                <a:latin typeface="Arial" panose="020B0604020202020204" pitchFamily="34" charset="0"/>
                <a:ea typeface="MS PGothic" panose="020B0600070205080204" pitchFamily="34" charset="-128"/>
              </a:defRPr>
            </a:lvl2pPr>
            <a:lvl3pPr marL="1522362" indent="-304472">
              <a:defRPr>
                <a:solidFill>
                  <a:schemeClr val="tx1"/>
                </a:solidFill>
                <a:latin typeface="Arial" panose="020B0604020202020204" pitchFamily="34" charset="0"/>
                <a:ea typeface="MS PGothic" panose="020B0600070205080204" pitchFamily="34" charset="-128"/>
              </a:defRPr>
            </a:lvl3pPr>
            <a:lvl4pPr marL="2131306" indent="-304472">
              <a:defRPr>
                <a:solidFill>
                  <a:schemeClr val="tx1"/>
                </a:solidFill>
                <a:latin typeface="Arial" panose="020B0604020202020204" pitchFamily="34" charset="0"/>
                <a:ea typeface="MS PGothic" panose="020B0600070205080204" pitchFamily="34" charset="-128"/>
              </a:defRPr>
            </a:lvl4pPr>
            <a:lvl5pPr marL="2740251" indent="-304472">
              <a:defRPr>
                <a:solidFill>
                  <a:schemeClr val="tx1"/>
                </a:solidFill>
                <a:latin typeface="Arial" panose="020B0604020202020204" pitchFamily="34" charset="0"/>
                <a:ea typeface="MS PGothic" panose="020B0600070205080204" pitchFamily="34" charset="-128"/>
              </a:defRPr>
            </a:lvl5pPr>
            <a:lvl6pPr marL="3349196" indent="-304472" defTabSz="608945"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3958140" indent="-304472" defTabSz="608945"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4567085" indent="-304472" defTabSz="608945"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5176030" indent="-304472" defTabSz="608945"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C18EFC6D-1008-45AC-BB9E-D39E32CEED08}" type="slidenum">
              <a:rPr lang="en-US" altLang="en-US" smtClean="0">
                <a:solidFill>
                  <a:srgbClr val="FFFFFF"/>
                </a:solidFill>
              </a:rPr>
              <a:pPr/>
              <a:t>7</a:t>
            </a:fld>
            <a:endParaRPr lang="en-US" altLang="en-US" dirty="0">
              <a:solidFill>
                <a:srgbClr val="FFFFFF"/>
              </a:solidFill>
            </a:endParaRPr>
          </a:p>
        </p:txBody>
      </p:sp>
      <p:sp>
        <p:nvSpPr>
          <p:cNvPr id="2" name="Title 1">
            <a:extLst>
              <a:ext uri="{FF2B5EF4-FFF2-40B4-BE49-F238E27FC236}">
                <a16:creationId xmlns:a16="http://schemas.microsoft.com/office/drawing/2014/main" xmlns="" id="{F4745D91-79C9-409A-9BCD-A16433159B17}"/>
              </a:ext>
            </a:extLst>
          </p:cNvPr>
          <p:cNvSpPr>
            <a:spLocks noGrp="1"/>
          </p:cNvSpPr>
          <p:nvPr>
            <p:ph type="title"/>
          </p:nvPr>
        </p:nvSpPr>
        <p:spPr>
          <a:xfrm>
            <a:off x="0" y="-1"/>
            <a:ext cx="12179300" cy="665020"/>
          </a:xfrm>
        </p:spPr>
        <p:txBody>
          <a:bodyPr>
            <a:normAutofit/>
          </a:bodyPr>
          <a:lstStyle/>
          <a:p>
            <a:pPr eaLnBrk="1" hangingPunct="1">
              <a:defRPr/>
            </a:pPr>
            <a:r>
              <a:rPr lang="en-US" sz="3197" b="1" dirty="0"/>
              <a:t>CSP Education and Training</a:t>
            </a:r>
          </a:p>
        </p:txBody>
      </p:sp>
      <p:sp>
        <p:nvSpPr>
          <p:cNvPr id="6" name="Content Placeholder 2">
            <a:extLst>
              <a:ext uri="{FF2B5EF4-FFF2-40B4-BE49-F238E27FC236}">
                <a16:creationId xmlns:a16="http://schemas.microsoft.com/office/drawing/2014/main" xmlns="" id="{2B0EF5F3-B1D1-4251-B54C-0327AA0B39EF}"/>
              </a:ext>
            </a:extLst>
          </p:cNvPr>
          <p:cNvSpPr txBox="1">
            <a:spLocks/>
          </p:cNvSpPr>
          <p:nvPr/>
        </p:nvSpPr>
        <p:spPr>
          <a:xfrm>
            <a:off x="161364" y="806824"/>
            <a:ext cx="11921277" cy="7066060"/>
          </a:xfrm>
          <a:prstGeom prst="rect">
            <a:avLst/>
          </a:prstGeom>
        </p:spPr>
        <p:txBody>
          <a:bodyPr>
            <a:noAutofit/>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174782"/>
                </a:solidFill>
                <a:latin typeface="Georgia"/>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Georgia"/>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Georgia"/>
                <a:ea typeface="MS PGothic" panose="020B0600070205080204" pitchFamily="34" charset="-128"/>
                <a:cs typeface="ヒラギノ角ゴ Pro W3"/>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Georgia"/>
                <a:ea typeface="MS PGothic" panose="020B0600070205080204" pitchFamily="34" charset="-128"/>
                <a:cs typeface="ヒラギノ角ゴ Pro W3"/>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Georgia"/>
                <a:ea typeface="ヒラギノ角ゴ Pro W3" charset="-128"/>
                <a:cs typeface="ヒラギノ角ゴ Pro W3"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0"/>
              </a:spcBef>
              <a:buNone/>
            </a:pPr>
            <a:r>
              <a:rPr lang="en-US" sz="2400" b="1" dirty="0">
                <a:solidFill>
                  <a:schemeClr val="tx1"/>
                </a:solidFill>
                <a:latin typeface="Arial" panose="020B0604020202020204" pitchFamily="34" charset="0"/>
                <a:cs typeface="Arial" panose="020B0604020202020204" pitchFamily="34" charset="0"/>
              </a:rPr>
              <a:t>A broad training plan encompassing continuous training and enhanced education was implemented - ensuring a well-trained workforce.</a:t>
            </a:r>
          </a:p>
          <a:p>
            <a:pPr lvl="1" indent="-460937">
              <a:spcBef>
                <a:spcPts val="0"/>
              </a:spcBef>
            </a:pPr>
            <a:r>
              <a:rPr lang="en-US" sz="2400" dirty="0">
                <a:latin typeface="Arial" panose="020B0604020202020204" pitchFamily="34" charset="0"/>
                <a:cs typeface="Arial" panose="020B0604020202020204" pitchFamily="34" charset="0"/>
              </a:rPr>
              <a:t>Live trainings on four standing CSP monthly education calls focused on training. </a:t>
            </a:r>
          </a:p>
          <a:p>
            <a:pPr lvl="1" indent="-460937">
              <a:spcBef>
                <a:spcPts val="0"/>
              </a:spcBef>
            </a:pPr>
            <a:r>
              <a:rPr lang="en-US" sz="2400" dirty="0">
                <a:latin typeface="Arial" panose="020B0604020202020204" pitchFamily="34" charset="0"/>
                <a:cs typeface="Arial" panose="020B0604020202020204" pitchFamily="34" charset="0"/>
              </a:rPr>
              <a:t>Targeted weekly community of practice calls. </a:t>
            </a:r>
          </a:p>
          <a:p>
            <a:pPr lvl="1" indent="-460937">
              <a:spcBef>
                <a:spcPts val="0"/>
              </a:spcBef>
            </a:pPr>
            <a:r>
              <a:rPr lang="en-US" sz="2400" dirty="0">
                <a:latin typeface="Arial" panose="020B0604020202020204" pitchFamily="34" charset="0"/>
                <a:cs typeface="Arial" panose="020B0604020202020204" pitchFamily="34" charset="0"/>
              </a:rPr>
              <a:t>Development of educational products that include recorded webinars, e-learning tools, program manuals/guides, new staff orientation materials and a CSP Toolkit.</a:t>
            </a:r>
          </a:p>
          <a:p>
            <a:pPr marL="0" indent="0">
              <a:spcBef>
                <a:spcPts val="0"/>
              </a:spcBef>
              <a:buNone/>
            </a:pPr>
            <a:endParaRPr lang="en-US" sz="2400" b="1" dirty="0">
              <a:solidFill>
                <a:schemeClr val="tx1"/>
              </a:solidFill>
              <a:latin typeface="Arial" panose="020B0604020202020204" pitchFamily="34" charset="0"/>
            </a:endParaRPr>
          </a:p>
          <a:p>
            <a:pPr marL="0" indent="0">
              <a:spcBef>
                <a:spcPts val="0"/>
              </a:spcBef>
              <a:buNone/>
            </a:pPr>
            <a:r>
              <a:rPr lang="en-US" sz="2400" b="1" dirty="0">
                <a:solidFill>
                  <a:schemeClr val="tx1"/>
                </a:solidFill>
                <a:latin typeface="Arial" panose="020B0604020202020204" pitchFamily="34" charset="0"/>
              </a:rPr>
              <a:t>Field-based staff receive continuous education and training through various modalities on a variety of topics, including expansion.</a:t>
            </a:r>
          </a:p>
          <a:p>
            <a:pPr marL="692150" lvl="1" indent="-457200">
              <a:spcBef>
                <a:spcPts val="0"/>
              </a:spcBef>
            </a:pPr>
            <a:r>
              <a:rPr lang="en-US" sz="2400" dirty="0">
                <a:solidFill>
                  <a:schemeClr val="tx1"/>
                </a:solidFill>
                <a:latin typeface="Arial" panose="020B0604020202020204" pitchFamily="34" charset="0"/>
              </a:rPr>
              <a:t>Ongoing education and training to field-based staff on four standing calls a month.</a:t>
            </a:r>
          </a:p>
          <a:p>
            <a:pPr marL="1526590" lvl="2" indent="-456709">
              <a:spcBef>
                <a:spcPts val="0"/>
              </a:spcBef>
            </a:pPr>
            <a:r>
              <a:rPr lang="en-US" dirty="0">
                <a:latin typeface="Arial" panose="020B0604020202020204" pitchFamily="34" charset="0"/>
              </a:rPr>
              <a:t>In fiscal year (FY) 2019, more than 7,000 cumulative staff participated in these calls.</a:t>
            </a:r>
          </a:p>
          <a:p>
            <a:pPr marL="744538" lvl="1" indent="-574675">
              <a:spcBef>
                <a:spcPts val="0"/>
              </a:spcBef>
            </a:pPr>
            <a:r>
              <a:rPr lang="en-US" sz="2400" dirty="0">
                <a:solidFill>
                  <a:schemeClr val="tx1"/>
                </a:solidFill>
                <a:latin typeface="Arial" panose="020B0604020202020204" pitchFamily="34" charset="0"/>
              </a:rPr>
              <a:t>Specific education and training related to the expansion of the CSP under the MISSION Act has been offered.</a:t>
            </a:r>
          </a:p>
          <a:p>
            <a:pPr marL="744538" lvl="1" indent="-574675">
              <a:spcBef>
                <a:spcPts val="0"/>
              </a:spcBef>
            </a:pPr>
            <a:r>
              <a:rPr lang="en-US" sz="2400" dirty="0">
                <a:latin typeface="Arial" panose="020B0604020202020204" pitchFamily="34" charset="0"/>
              </a:rPr>
              <a:t>Clinical, Operational and Management guidance is regular and enduring and offered in a way to fit all learning styles (visual/recorded/discussions).</a:t>
            </a:r>
          </a:p>
          <a:p>
            <a:pPr marL="1541463" lvl="3" indent="-509588">
              <a:spcBef>
                <a:spcPts val="0"/>
              </a:spcBef>
              <a:buFont typeface="Arial" panose="020B0604020202020204" pitchFamily="34" charset="0"/>
              <a:buChar char="•"/>
            </a:pPr>
            <a:r>
              <a:rPr lang="en-US" sz="2400" dirty="0">
                <a:latin typeface="Arial" panose="020B0604020202020204" pitchFamily="34" charset="0"/>
              </a:rPr>
              <a:t>This supports continuous improvement, assists with staff transitions and supports standardization across the field.</a:t>
            </a:r>
          </a:p>
        </p:txBody>
      </p:sp>
    </p:spTree>
    <p:extLst>
      <p:ext uri="{BB962C8B-B14F-4D97-AF65-F5344CB8AC3E}">
        <p14:creationId xmlns:p14="http://schemas.microsoft.com/office/powerpoint/2010/main" val="881901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361E53A9-11C9-4473-849C-3E6E50F28A85}"/>
              </a:ext>
            </a:extLst>
          </p:cNvPr>
          <p:cNvSpPr>
            <a:spLocks noGrp="1"/>
          </p:cNvSpPr>
          <p:nvPr>
            <p:ph idx="1"/>
          </p:nvPr>
        </p:nvSpPr>
        <p:spPr>
          <a:xfrm>
            <a:off x="272281" y="793924"/>
            <a:ext cx="11634737" cy="6830226"/>
          </a:xfrm>
        </p:spPr>
        <p:txBody>
          <a:bodyPr>
            <a:noAutofit/>
          </a:bodyPr>
          <a:lstStyle/>
          <a:p>
            <a:pPr marL="0" indent="0" fontAlgn="t">
              <a:spcBef>
                <a:spcPts val="0"/>
              </a:spcBef>
              <a:buNone/>
            </a:pPr>
            <a:r>
              <a:rPr lang="en-US" sz="1600" b="1" u="sng" dirty="0">
                <a:solidFill>
                  <a:schemeClr val="accent2"/>
                </a:solidFill>
              </a:rPr>
              <a:t>CARMA Training</a:t>
            </a:r>
            <a:endParaRPr lang="en-US" sz="1600" dirty="0">
              <a:solidFill>
                <a:schemeClr val="accent2"/>
              </a:solidFill>
            </a:endParaRPr>
          </a:p>
          <a:p>
            <a:pPr marL="0" marR="0" indent="0">
              <a:spcBef>
                <a:spcPts val="0"/>
              </a:spcBef>
              <a:spcAft>
                <a:spcPts val="0"/>
              </a:spcAft>
              <a:buNone/>
            </a:pPr>
            <a:r>
              <a:rPr lang="en-US" sz="1600" b="1" dirty="0">
                <a:ea typeface="Calibri" panose="020F0502020204030204" pitchFamily="34" charset="0"/>
              </a:rPr>
              <a:t>Purpose: </a:t>
            </a:r>
            <a:r>
              <a:rPr lang="en-US" sz="1600" dirty="0">
                <a:ea typeface="Calibri" panose="020F0502020204030204" pitchFamily="34" charset="0"/>
              </a:rPr>
              <a:t>To ensure CSP staff are trained in the use of CARMA for existing and planned functionality. </a:t>
            </a:r>
          </a:p>
          <a:p>
            <a:pPr marL="0" marR="0" indent="0">
              <a:spcBef>
                <a:spcPts val="0"/>
              </a:spcBef>
              <a:spcAft>
                <a:spcPts val="0"/>
              </a:spcAft>
              <a:buNone/>
            </a:pPr>
            <a:r>
              <a:rPr lang="en-US" sz="1600" b="1" dirty="0">
                <a:ea typeface="Calibri" panose="020F0502020204030204" pitchFamily="34" charset="0"/>
              </a:rPr>
              <a:t>Delivery Method: </a:t>
            </a:r>
            <a:r>
              <a:rPr lang="en-US" sz="1600" dirty="0">
                <a:ea typeface="Calibri" panose="020F0502020204030204" pitchFamily="34" charset="0"/>
              </a:rPr>
              <a:t>Training is provided through multiple modalities including a planned CARMA Training Environment for practice of key functionality, Talent Management System (TMS) training modules, Quick Reference Guides (QRGs), Support Sessions and Office Hours. </a:t>
            </a:r>
          </a:p>
          <a:p>
            <a:pPr marL="0" marR="0" indent="0">
              <a:spcBef>
                <a:spcPts val="0"/>
              </a:spcBef>
              <a:spcAft>
                <a:spcPts val="0"/>
              </a:spcAft>
              <a:buNone/>
            </a:pPr>
            <a:r>
              <a:rPr lang="en-US" sz="1600" b="1" dirty="0">
                <a:ea typeface="Calibri" panose="020F0502020204030204" pitchFamily="34" charset="0"/>
              </a:rPr>
              <a:t>Audience: </a:t>
            </a:r>
            <a:r>
              <a:rPr lang="en-US" sz="1600" dirty="0">
                <a:ea typeface="Calibri" panose="020F0502020204030204" pitchFamily="34" charset="0"/>
              </a:rPr>
              <a:t>All CARMA Users including VISN Leads, Program Office Staff, Program Managers, All CSP Field Staff, CSCs/VA Admins Staff; however, not all functionality is relevant to all users. </a:t>
            </a:r>
          </a:p>
          <a:p>
            <a:pPr marL="0" indent="0" fontAlgn="t">
              <a:spcBef>
                <a:spcPts val="0"/>
              </a:spcBef>
              <a:buNone/>
            </a:pPr>
            <a:endParaRPr lang="en-US" sz="1600" dirty="0">
              <a:solidFill>
                <a:schemeClr val="accent1"/>
              </a:solidFill>
            </a:endParaRPr>
          </a:p>
          <a:p>
            <a:pPr marL="0" indent="0" fontAlgn="t">
              <a:spcBef>
                <a:spcPts val="0"/>
              </a:spcBef>
              <a:buNone/>
            </a:pPr>
            <a:r>
              <a:rPr lang="en-US" sz="1600" b="1" u="sng" dirty="0">
                <a:solidFill>
                  <a:schemeClr val="accent2"/>
                </a:solidFill>
              </a:rPr>
              <a:t>SOP and Template/Consult Training</a:t>
            </a:r>
            <a:endParaRPr lang="en-US" sz="1600" dirty="0">
              <a:solidFill>
                <a:schemeClr val="accent2"/>
              </a:solidFill>
            </a:endParaRPr>
          </a:p>
          <a:p>
            <a:pPr marL="0" indent="0">
              <a:spcBef>
                <a:spcPts val="0"/>
              </a:spcBef>
              <a:buNone/>
            </a:pPr>
            <a:r>
              <a:rPr lang="en-US" sz="1600" b="1" dirty="0"/>
              <a:t>Purpose: </a:t>
            </a:r>
            <a:r>
              <a:rPr lang="en-US" sz="1600" dirty="0"/>
              <a:t>To educate, train and ready CSP staff on new standard operating procedures developed for expansion and enhancement of the CSP. In addition, this training provides a deep dive into the newly developed templates and consults. </a:t>
            </a:r>
          </a:p>
          <a:p>
            <a:pPr marL="0" indent="0">
              <a:spcBef>
                <a:spcPts val="0"/>
              </a:spcBef>
              <a:buNone/>
            </a:pPr>
            <a:r>
              <a:rPr lang="en-US" sz="1600" b="1" dirty="0"/>
              <a:t>Delivery Method: </a:t>
            </a:r>
            <a:r>
              <a:rPr lang="en-US" sz="1600" dirty="0"/>
              <a:t> This training consists of 7 distinct sessions, each delivered as live and interactive sessions. The 7 sessions are repeated in the morning and afternoon to allow for greatest attendance. Sessions are recorded and housed on VA’s educational and training platform. </a:t>
            </a:r>
          </a:p>
          <a:p>
            <a:pPr marL="0" indent="0" fontAlgn="t">
              <a:spcBef>
                <a:spcPts val="0"/>
              </a:spcBef>
              <a:buNone/>
            </a:pPr>
            <a:r>
              <a:rPr lang="en-US" sz="1600" b="1" dirty="0"/>
              <a:t>Audience: </a:t>
            </a:r>
            <a:r>
              <a:rPr lang="en-US" sz="1600" dirty="0"/>
              <a:t>CSC Staff, CSC Program Managers, Centralized Eligibility and Appeals Teams (CEAT) members, VISN Leads.</a:t>
            </a:r>
          </a:p>
          <a:p>
            <a:pPr marL="0" indent="0" fontAlgn="t">
              <a:spcBef>
                <a:spcPts val="0"/>
              </a:spcBef>
              <a:buNone/>
            </a:pPr>
            <a:endParaRPr lang="en-US" sz="1600" dirty="0"/>
          </a:p>
          <a:p>
            <a:pPr marL="0" indent="0" fontAlgn="t">
              <a:spcBef>
                <a:spcPts val="0"/>
              </a:spcBef>
              <a:buNone/>
            </a:pPr>
            <a:r>
              <a:rPr lang="en-US" sz="1600" b="1" u="sng" dirty="0">
                <a:solidFill>
                  <a:srgbClr val="2372B1"/>
                </a:solidFill>
              </a:rPr>
              <a:t>Veteran Functional Assessment Instrument</a:t>
            </a:r>
            <a:endParaRPr lang="en-US" sz="1600" dirty="0"/>
          </a:p>
          <a:p>
            <a:pPr marL="0" indent="0">
              <a:spcBef>
                <a:spcPts val="0"/>
              </a:spcBef>
              <a:buNone/>
            </a:pPr>
            <a:r>
              <a:rPr lang="en-US" sz="1600" b="1" dirty="0"/>
              <a:t>Purpose: </a:t>
            </a:r>
            <a:r>
              <a:rPr lang="en-US" sz="1600" dirty="0"/>
              <a:t>To educate, train and ready CSP staff on the standardized use of the assessment instrument using a Veteran-centric approach. The training is designed to provide CSP staff with an understanding of what the instrument is, how to perform the instrument and understand how the instrument will assist in making eligibility determinations. The Veteran Functional Assessment Instrument is one piece of an overall assessment process that informs the CEATs when making eligibility determinations for the PCAFC.</a:t>
            </a:r>
          </a:p>
          <a:p>
            <a:pPr marL="0" indent="0">
              <a:spcBef>
                <a:spcPts val="0"/>
              </a:spcBef>
              <a:buNone/>
            </a:pPr>
            <a:r>
              <a:rPr lang="en-US" sz="1600" b="1" dirty="0"/>
              <a:t>Delivery Method: </a:t>
            </a:r>
            <a:r>
              <a:rPr lang="en-US" sz="1600" dirty="0"/>
              <a:t> Training is provided through 8 recorded sessions housed on VA’s educational and training platform. Case reviews and live, virtual Q&amp;A sessions are conducted.</a:t>
            </a:r>
          </a:p>
          <a:p>
            <a:pPr marL="0" indent="0" fontAlgn="t">
              <a:spcBef>
                <a:spcPts val="0"/>
              </a:spcBef>
              <a:buNone/>
            </a:pPr>
            <a:r>
              <a:rPr lang="en-US" sz="1600" b="1" dirty="0"/>
              <a:t>Audience: </a:t>
            </a:r>
            <a:r>
              <a:rPr lang="en-US" sz="1600" dirty="0"/>
              <a:t>CSC Staff, CEAT members, CSC Assessors, VISN Leads.</a:t>
            </a:r>
          </a:p>
          <a:p>
            <a:pPr marL="0" indent="0" fontAlgn="t">
              <a:spcBef>
                <a:spcPts val="0"/>
              </a:spcBef>
              <a:buNone/>
            </a:pPr>
            <a:endParaRPr lang="en-US" sz="1600" b="1" u="sng" dirty="0">
              <a:solidFill>
                <a:srgbClr val="000000"/>
              </a:solidFill>
              <a:latin typeface="+mj-lt"/>
            </a:endParaRPr>
          </a:p>
          <a:p>
            <a:pPr marL="0" indent="0" fontAlgn="t">
              <a:spcBef>
                <a:spcPts val="0"/>
              </a:spcBef>
              <a:buNone/>
            </a:pPr>
            <a:r>
              <a:rPr lang="en-US" sz="1600" b="1" u="sng" dirty="0">
                <a:solidFill>
                  <a:srgbClr val="2372B1"/>
                </a:solidFill>
              </a:rPr>
              <a:t>Caregiver Support Training Program Expansion 101/201</a:t>
            </a:r>
            <a:endParaRPr lang="en-US" sz="1600" dirty="0">
              <a:solidFill>
                <a:srgbClr val="2372B1"/>
              </a:solidFill>
            </a:endParaRPr>
          </a:p>
          <a:p>
            <a:pPr marL="0" indent="0">
              <a:spcBef>
                <a:spcPts val="0"/>
              </a:spcBef>
              <a:buNone/>
            </a:pPr>
            <a:r>
              <a:rPr lang="en-US" sz="1600" b="1" dirty="0">
                <a:solidFill>
                  <a:srgbClr val="000000"/>
                </a:solidFill>
              </a:rPr>
              <a:t>Purpose: </a:t>
            </a:r>
            <a:r>
              <a:rPr lang="en-US" sz="1600" dirty="0">
                <a:solidFill>
                  <a:srgbClr val="000000"/>
                </a:solidFill>
              </a:rPr>
              <a:t>To educate and ready VA staff for the program’s expansion.</a:t>
            </a:r>
            <a:endParaRPr lang="en-US" sz="1600" b="1" dirty="0">
              <a:solidFill>
                <a:srgbClr val="000000"/>
              </a:solidFill>
            </a:endParaRPr>
          </a:p>
          <a:p>
            <a:pPr marL="0" indent="0">
              <a:spcBef>
                <a:spcPts val="0"/>
              </a:spcBef>
              <a:buNone/>
            </a:pPr>
            <a:r>
              <a:rPr lang="en-US" sz="1600" b="1" dirty="0">
                <a:solidFill>
                  <a:srgbClr val="000000"/>
                </a:solidFill>
              </a:rPr>
              <a:t>Delivery Method: </a:t>
            </a:r>
            <a:r>
              <a:rPr lang="en-US" sz="1600" dirty="0">
                <a:solidFill>
                  <a:srgbClr val="000000"/>
                </a:solidFill>
              </a:rPr>
              <a:t>Training is provided though self study on VA’s educational and training platform. </a:t>
            </a:r>
          </a:p>
          <a:p>
            <a:pPr marL="0" indent="0" fontAlgn="t">
              <a:spcBef>
                <a:spcPts val="0"/>
              </a:spcBef>
              <a:buNone/>
            </a:pPr>
            <a:r>
              <a:rPr lang="en-US" sz="1600" b="1" dirty="0">
                <a:solidFill>
                  <a:srgbClr val="000000"/>
                </a:solidFill>
              </a:rPr>
              <a:t>Audience: </a:t>
            </a:r>
            <a:r>
              <a:rPr lang="en-US" sz="1600" dirty="0">
                <a:solidFill>
                  <a:srgbClr val="000000"/>
                </a:solidFill>
              </a:rPr>
              <a:t>All VHA Staff.</a:t>
            </a:r>
            <a:endParaRPr lang="en-US" sz="1600" dirty="0"/>
          </a:p>
        </p:txBody>
      </p:sp>
      <p:sp>
        <p:nvSpPr>
          <p:cNvPr id="3" name="Slide Number Placeholder 2">
            <a:extLst>
              <a:ext uri="{FF2B5EF4-FFF2-40B4-BE49-F238E27FC236}">
                <a16:creationId xmlns:a16="http://schemas.microsoft.com/office/drawing/2014/main" xmlns="" id="{A7DBDA27-609C-40CE-BDC3-FEEB4A2F88E9}"/>
              </a:ext>
            </a:extLst>
          </p:cNvPr>
          <p:cNvSpPr>
            <a:spLocks noGrp="1"/>
          </p:cNvSpPr>
          <p:nvPr>
            <p:ph type="sldNum" sz="quarter" idx="12"/>
          </p:nvPr>
        </p:nvSpPr>
        <p:spPr/>
        <p:txBody>
          <a:bodyPr/>
          <a:lstStyle/>
          <a:p>
            <a:pPr>
              <a:defRPr/>
            </a:pPr>
            <a:fld id="{6734FEBD-B590-4EC6-A711-D99E3D2E1E72}" type="slidenum">
              <a:rPr lang="en-US" altLang="en-US" smtClean="0">
                <a:latin typeface="Arial" panose="020B0604020202020204" pitchFamily="34" charset="0"/>
                <a:cs typeface="Arial" panose="020B0604020202020204" pitchFamily="34" charset="0"/>
              </a:rPr>
              <a:pPr>
                <a:defRPr/>
              </a:pPr>
              <a:t>8</a:t>
            </a:fld>
            <a:endParaRPr lang="en-US" altLang="en-US" dirty="0">
              <a:latin typeface="Arial" panose="020B0604020202020204" pitchFamily="34" charset="0"/>
              <a:cs typeface="Arial" panose="020B0604020202020204" pitchFamily="34" charset="0"/>
            </a:endParaRPr>
          </a:p>
        </p:txBody>
      </p:sp>
      <p:sp>
        <p:nvSpPr>
          <p:cNvPr id="4" name="Title 3">
            <a:extLst>
              <a:ext uri="{FF2B5EF4-FFF2-40B4-BE49-F238E27FC236}">
                <a16:creationId xmlns:a16="http://schemas.microsoft.com/office/drawing/2014/main" xmlns="" id="{6BEFFE5D-DBD7-4D3A-9205-70C2DCE43CFD}"/>
              </a:ext>
            </a:extLst>
          </p:cNvPr>
          <p:cNvSpPr>
            <a:spLocks noGrp="1"/>
          </p:cNvSpPr>
          <p:nvPr>
            <p:ph type="title"/>
          </p:nvPr>
        </p:nvSpPr>
        <p:spPr>
          <a:xfrm>
            <a:off x="8825" y="-1"/>
            <a:ext cx="12179300" cy="659246"/>
          </a:xfrm>
        </p:spPr>
        <p:txBody>
          <a:bodyPr>
            <a:normAutofit/>
          </a:bodyPr>
          <a:lstStyle/>
          <a:p>
            <a:r>
              <a:rPr lang="en-US" sz="3197" b="1" dirty="0"/>
              <a:t>CSP Topic-Specific Training</a:t>
            </a:r>
          </a:p>
        </p:txBody>
      </p:sp>
    </p:spTree>
    <p:extLst>
      <p:ext uri="{BB962C8B-B14F-4D97-AF65-F5344CB8AC3E}">
        <p14:creationId xmlns:p14="http://schemas.microsoft.com/office/powerpoint/2010/main" val="908400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xmlns="" id="{A7DBDA27-609C-40CE-BDC3-FEEB4A2F88E9}"/>
              </a:ext>
            </a:extLst>
          </p:cNvPr>
          <p:cNvSpPr>
            <a:spLocks noGrp="1"/>
          </p:cNvSpPr>
          <p:nvPr>
            <p:ph type="sldNum" sz="quarter" idx="12"/>
          </p:nvPr>
        </p:nvSpPr>
        <p:spPr/>
        <p:txBody>
          <a:bodyPr/>
          <a:lstStyle/>
          <a:p>
            <a:pPr>
              <a:defRPr/>
            </a:pPr>
            <a:fld id="{6734FEBD-B590-4EC6-A711-D99E3D2E1E72}" type="slidenum">
              <a:rPr lang="en-US" altLang="en-US" smtClean="0"/>
              <a:pPr>
                <a:defRPr/>
              </a:pPr>
              <a:t>9</a:t>
            </a:fld>
            <a:endParaRPr lang="en-US" altLang="en-US" dirty="0"/>
          </a:p>
        </p:txBody>
      </p:sp>
      <p:sp>
        <p:nvSpPr>
          <p:cNvPr id="4" name="Title 3">
            <a:extLst>
              <a:ext uri="{FF2B5EF4-FFF2-40B4-BE49-F238E27FC236}">
                <a16:creationId xmlns:a16="http://schemas.microsoft.com/office/drawing/2014/main" xmlns="" id="{6BEFFE5D-DBD7-4D3A-9205-70C2DCE43CFD}"/>
              </a:ext>
            </a:extLst>
          </p:cNvPr>
          <p:cNvSpPr>
            <a:spLocks noGrp="1"/>
          </p:cNvSpPr>
          <p:nvPr>
            <p:ph type="title"/>
          </p:nvPr>
        </p:nvSpPr>
        <p:spPr>
          <a:xfrm>
            <a:off x="1" y="-1"/>
            <a:ext cx="12179300" cy="659246"/>
          </a:xfrm>
        </p:spPr>
        <p:txBody>
          <a:bodyPr>
            <a:noAutofit/>
          </a:bodyPr>
          <a:lstStyle/>
          <a:p>
            <a:r>
              <a:rPr lang="en-US" sz="2397" dirty="0"/>
              <a:t>CSP Information Sharing and Education for</a:t>
            </a:r>
            <a:br>
              <a:rPr lang="en-US" sz="2397" dirty="0"/>
            </a:br>
            <a:r>
              <a:rPr lang="en-US" sz="2397" dirty="0"/>
              <a:t>Stakeholders and Partners</a:t>
            </a:r>
          </a:p>
        </p:txBody>
      </p:sp>
      <p:sp>
        <p:nvSpPr>
          <p:cNvPr id="7" name="TextBox 6">
            <a:extLst>
              <a:ext uri="{FF2B5EF4-FFF2-40B4-BE49-F238E27FC236}">
                <a16:creationId xmlns:a16="http://schemas.microsoft.com/office/drawing/2014/main" xmlns="" id="{5DDD36EF-363E-42EF-AD27-0750FC0FB2AE}"/>
              </a:ext>
            </a:extLst>
          </p:cNvPr>
          <p:cNvSpPr txBox="1"/>
          <p:nvPr/>
        </p:nvSpPr>
        <p:spPr>
          <a:xfrm>
            <a:off x="244661" y="910558"/>
            <a:ext cx="11689977" cy="6863417"/>
          </a:xfrm>
          <a:prstGeom prst="rect">
            <a:avLst/>
          </a:prstGeom>
          <a:noFill/>
        </p:spPr>
        <p:txBody>
          <a:bodyPr wrap="square" rtlCol="0">
            <a:spAutoFit/>
          </a:bodyPr>
          <a:lstStyle/>
          <a:p>
            <a:pPr fontAlgn="t"/>
            <a:r>
              <a:rPr lang="en-US" sz="2200" b="1" u="sng" dirty="0">
                <a:solidFill>
                  <a:schemeClr val="accent1"/>
                </a:solidFill>
                <a:latin typeface="Arial" panose="020B0604020202020204" pitchFamily="34" charset="0"/>
                <a:cs typeface="Arial" panose="020B0604020202020204" pitchFamily="34" charset="0"/>
              </a:rPr>
              <a:t>Core Curriculum for Caregivers</a:t>
            </a:r>
            <a:endParaRPr lang="en-US" sz="2200" dirty="0">
              <a:solidFill>
                <a:schemeClr val="accent1"/>
              </a:solidFill>
              <a:latin typeface="Arial" panose="020B0604020202020204" pitchFamily="34" charset="0"/>
              <a:cs typeface="Arial" panose="020B0604020202020204" pitchFamily="34" charset="0"/>
            </a:endParaRPr>
          </a:p>
          <a:p>
            <a:r>
              <a:rPr lang="en-US" sz="2200" b="1" dirty="0">
                <a:latin typeface="Arial" panose="020B0604020202020204" pitchFamily="34" charset="0"/>
                <a:cs typeface="Arial" panose="020B0604020202020204" pitchFamily="34" charset="0"/>
              </a:rPr>
              <a:t>Purpose: </a:t>
            </a:r>
            <a:r>
              <a:rPr lang="en-US" sz="2200" dirty="0">
                <a:latin typeface="Arial" panose="020B0604020202020204" pitchFamily="34" charset="0"/>
                <a:cs typeface="Arial" panose="020B0604020202020204" pitchFamily="34" charset="0"/>
              </a:rPr>
              <a:t>A comprehensive Family Caregiver Training Program for Caregivers of Veterans participating in the PCAFC. </a:t>
            </a:r>
          </a:p>
          <a:p>
            <a:r>
              <a:rPr lang="en-US" sz="2200" b="1" dirty="0">
                <a:latin typeface="Arial" panose="020B0604020202020204" pitchFamily="34" charset="0"/>
                <a:cs typeface="Arial" panose="020B0604020202020204" pitchFamily="34" charset="0"/>
              </a:rPr>
              <a:t>Delivery Method: </a:t>
            </a:r>
            <a:r>
              <a:rPr lang="en-US" sz="2200" dirty="0">
                <a:latin typeface="Arial" panose="020B0604020202020204" pitchFamily="34" charset="0"/>
                <a:cs typeface="Arial" panose="020B0604020202020204" pitchFamily="34" charset="0"/>
              </a:rPr>
              <a:t>Training is provided through self-study via workbook/CD/DVD, web-based online training with CD/DVD for reference, and face-to-face.</a:t>
            </a:r>
          </a:p>
          <a:p>
            <a:pPr fontAlgn="t"/>
            <a:r>
              <a:rPr lang="en-US" sz="2200" b="1" dirty="0">
                <a:latin typeface="Arial" panose="020B0604020202020204" pitchFamily="34" charset="0"/>
                <a:cs typeface="Arial" panose="020B0604020202020204" pitchFamily="34" charset="0"/>
              </a:rPr>
              <a:t>Audience: </a:t>
            </a:r>
            <a:r>
              <a:rPr lang="en-US" sz="2200" dirty="0">
                <a:latin typeface="Arial" panose="020B0604020202020204" pitchFamily="34" charset="0"/>
                <a:cs typeface="Arial" panose="020B0604020202020204" pitchFamily="34" charset="0"/>
              </a:rPr>
              <a:t>CSC Staff, PCAFC eligible Caregivers.</a:t>
            </a:r>
          </a:p>
          <a:p>
            <a:pPr defTabSz="608945" fontAlgn="t"/>
            <a:endParaRPr lang="en-US" sz="2200" dirty="0">
              <a:solidFill>
                <a:srgbClr val="000000"/>
              </a:solidFill>
              <a:latin typeface="Arial" panose="020B0604020202020204" pitchFamily="34" charset="0"/>
              <a:cs typeface="Arial" panose="020B0604020202020204" pitchFamily="34" charset="0"/>
            </a:endParaRPr>
          </a:p>
          <a:p>
            <a:pPr defTabSz="608945" fontAlgn="t"/>
            <a:r>
              <a:rPr lang="en-US" sz="2200" b="1" u="sng" dirty="0">
                <a:solidFill>
                  <a:srgbClr val="2372B1"/>
                </a:solidFill>
                <a:latin typeface="Arial" panose="020B0604020202020204" pitchFamily="34" charset="0"/>
                <a:cs typeface="Arial" panose="020B0604020202020204" pitchFamily="34" charset="0"/>
              </a:rPr>
              <a:t>Veteran Stakeholder Education</a:t>
            </a:r>
            <a:endParaRPr lang="en-US" sz="2200" b="1" dirty="0">
              <a:solidFill>
                <a:srgbClr val="000000"/>
              </a:solidFill>
              <a:latin typeface="Arial" panose="020B0604020202020204" pitchFamily="34" charset="0"/>
              <a:cs typeface="Arial" panose="020B0604020202020204" pitchFamily="34" charset="0"/>
            </a:endParaRPr>
          </a:p>
          <a:p>
            <a:pPr defTabSz="608945" fontAlgn="t"/>
            <a:r>
              <a:rPr lang="en-US" sz="2200" b="1" dirty="0">
                <a:solidFill>
                  <a:srgbClr val="000000"/>
                </a:solidFill>
                <a:latin typeface="Arial" panose="020B0604020202020204" pitchFamily="34" charset="0"/>
                <a:cs typeface="Arial" panose="020B0604020202020204" pitchFamily="34" charset="0"/>
              </a:rPr>
              <a:t>Purpose: </a:t>
            </a:r>
            <a:r>
              <a:rPr lang="en-US" sz="2200" dirty="0">
                <a:solidFill>
                  <a:srgbClr val="000000"/>
                </a:solidFill>
                <a:latin typeface="Arial" panose="020B0604020202020204" pitchFamily="34" charset="0"/>
                <a:cs typeface="Arial" panose="020B0604020202020204" pitchFamily="34" charset="0"/>
              </a:rPr>
              <a:t>To educate Veterans, Veterans Service Organizations (VSO), Stakeholders and the General Public on CSP program expansion.</a:t>
            </a:r>
          </a:p>
          <a:p>
            <a:pPr defTabSz="608945" fontAlgn="t"/>
            <a:r>
              <a:rPr lang="en-US" sz="2200" b="1" dirty="0">
                <a:solidFill>
                  <a:srgbClr val="000000"/>
                </a:solidFill>
                <a:latin typeface="Arial" panose="020B0604020202020204" pitchFamily="34" charset="0"/>
                <a:cs typeface="Arial" panose="020B0604020202020204" pitchFamily="34" charset="0"/>
              </a:rPr>
              <a:t>Deliver Method: </a:t>
            </a:r>
            <a:r>
              <a:rPr lang="en-US" sz="2200" dirty="0">
                <a:solidFill>
                  <a:srgbClr val="000000"/>
                </a:solidFill>
                <a:latin typeface="Arial" panose="020B0604020202020204" pitchFamily="34" charset="0"/>
                <a:cs typeface="Arial" panose="020B0604020202020204" pitchFamily="34" charset="0"/>
              </a:rPr>
              <a:t>FAQs released on new eligibility criteria, stipend changes, and impact of new regulation on current participants. Live, interactive briefings will be offered. </a:t>
            </a:r>
          </a:p>
          <a:p>
            <a:pPr defTabSz="608945" fontAlgn="t"/>
            <a:r>
              <a:rPr lang="en-US" sz="2200" b="1" dirty="0">
                <a:solidFill>
                  <a:srgbClr val="000000"/>
                </a:solidFill>
                <a:latin typeface="Arial" panose="020B0604020202020204" pitchFamily="34" charset="0"/>
                <a:cs typeface="Arial" panose="020B0604020202020204" pitchFamily="34" charset="0"/>
              </a:rPr>
              <a:t>Audience</a:t>
            </a:r>
            <a:r>
              <a:rPr lang="en-US" sz="2200" dirty="0">
                <a:solidFill>
                  <a:srgbClr val="000000"/>
                </a:solidFill>
                <a:latin typeface="Arial" panose="020B0604020202020204" pitchFamily="34" charset="0"/>
                <a:cs typeface="Arial" panose="020B0604020202020204" pitchFamily="34" charset="0"/>
              </a:rPr>
              <a:t>: Stakeholders, VSOs, Partners.</a:t>
            </a:r>
          </a:p>
          <a:p>
            <a:pPr fontAlgn="t"/>
            <a:endParaRPr lang="en-US" sz="2200" dirty="0">
              <a:latin typeface="Arial" panose="020B0604020202020204" pitchFamily="34" charset="0"/>
              <a:cs typeface="Arial" panose="020B0604020202020204" pitchFamily="34" charset="0"/>
            </a:endParaRPr>
          </a:p>
          <a:p>
            <a:pPr defTabSz="608945" fontAlgn="t"/>
            <a:r>
              <a:rPr lang="en-US" sz="2200" b="1" u="sng" dirty="0">
                <a:solidFill>
                  <a:srgbClr val="2372B1"/>
                </a:solidFill>
                <a:latin typeface="Arial" panose="020B0604020202020204" pitchFamily="34" charset="0"/>
                <a:cs typeface="Arial" panose="020B0604020202020204" pitchFamily="34" charset="0"/>
              </a:rPr>
              <a:t>Various FAQs</a:t>
            </a:r>
          </a:p>
          <a:p>
            <a:pPr fontAlgn="t"/>
            <a:r>
              <a:rPr lang="en-US" sz="2200" b="1" dirty="0">
                <a:latin typeface="Arial" panose="020B0604020202020204" pitchFamily="34" charset="0"/>
                <a:cs typeface="Arial" panose="020B0604020202020204" pitchFamily="34" charset="0"/>
              </a:rPr>
              <a:t>Purpose</a:t>
            </a:r>
            <a:r>
              <a:rPr lang="en-US" sz="2200" dirty="0">
                <a:latin typeface="Arial" panose="020B0604020202020204" pitchFamily="34" charset="0"/>
                <a:cs typeface="Arial" panose="020B0604020202020204" pitchFamily="34" charset="0"/>
              </a:rPr>
              <a:t>: To provide an organized collection of information about CSP and expansion that have been frequently asked by Veterans, Caregivers, stakeholders and partners. </a:t>
            </a:r>
          </a:p>
          <a:p>
            <a:pPr fontAlgn="t"/>
            <a:r>
              <a:rPr lang="en-US" sz="2200" b="1" dirty="0">
                <a:latin typeface="Arial" panose="020B0604020202020204" pitchFamily="34" charset="0"/>
                <a:cs typeface="Arial" panose="020B0604020202020204" pitchFamily="34" charset="0"/>
              </a:rPr>
              <a:t>Delivery Method: </a:t>
            </a:r>
            <a:r>
              <a:rPr lang="en-US" sz="2200" dirty="0">
                <a:latin typeface="Arial" panose="020B0604020202020204" pitchFamily="34" charset="0"/>
                <a:cs typeface="Arial" panose="020B0604020202020204" pitchFamily="34" charset="0"/>
              </a:rPr>
              <a:t>FAQs are available on </a:t>
            </a:r>
            <a:r>
              <a:rPr lang="en-US" sz="2200" dirty="0">
                <a:solidFill>
                  <a:srgbClr val="000066"/>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xmlns="" val="tx"/>
                    </a:ext>
                  </a:extLst>
                </a:hlinkClick>
              </a:rPr>
              <a:t>www.caregiver.va.gov</a:t>
            </a:r>
            <a:r>
              <a:rPr lang="en-US" sz="2200" dirty="0">
                <a:solidFill>
                  <a:srgbClr val="000066"/>
                </a:solidFill>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and were distributed via the listserv</a:t>
            </a:r>
            <a:r>
              <a:rPr lang="en-US" sz="2200" dirty="0">
                <a:solidFill>
                  <a:srgbClr val="000066"/>
                </a:solidFill>
                <a:latin typeface="Arial" panose="020B0604020202020204" pitchFamily="34" charset="0"/>
                <a:cs typeface="Arial" panose="020B0604020202020204" pitchFamily="34" charset="0"/>
              </a:rPr>
              <a:t>.</a:t>
            </a:r>
          </a:p>
          <a:p>
            <a:pPr fontAlgn="t"/>
            <a:r>
              <a:rPr lang="en-US" sz="2200" b="1" dirty="0">
                <a:latin typeface="Arial" panose="020B0604020202020204" pitchFamily="34" charset="0"/>
                <a:cs typeface="Arial" panose="020B0604020202020204" pitchFamily="34" charset="0"/>
              </a:rPr>
              <a:t>Audience: </a:t>
            </a:r>
            <a:r>
              <a:rPr lang="en-US" sz="2200" dirty="0">
                <a:latin typeface="Arial" panose="020B0604020202020204" pitchFamily="34" charset="0"/>
                <a:cs typeface="Arial" panose="020B0604020202020204" pitchFamily="34" charset="0"/>
              </a:rPr>
              <a:t>All VHA staff, Caregivers, Stakeholders, VSOs, Partners.</a:t>
            </a:r>
          </a:p>
        </p:txBody>
      </p:sp>
    </p:spTree>
    <p:extLst>
      <p:ext uri="{BB962C8B-B14F-4D97-AF65-F5344CB8AC3E}">
        <p14:creationId xmlns:p14="http://schemas.microsoft.com/office/powerpoint/2010/main" val="237602751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Choose VA">
  <a:themeElements>
    <a:clrScheme name="VA Community Care">
      <a:dk1>
        <a:srgbClr val="000000"/>
      </a:dk1>
      <a:lt1>
        <a:srgbClr val="FFFFFF"/>
      </a:lt1>
      <a:dk2>
        <a:srgbClr val="173558"/>
      </a:dk2>
      <a:lt2>
        <a:srgbClr val="7D6C5A"/>
      </a:lt2>
      <a:accent1>
        <a:srgbClr val="2372B1"/>
      </a:accent1>
      <a:accent2>
        <a:srgbClr val="CD2028"/>
      </a:accent2>
      <a:accent3>
        <a:srgbClr val="9A1C1F"/>
      </a:accent3>
      <a:accent4>
        <a:srgbClr val="BD872C"/>
      </a:accent4>
      <a:accent5>
        <a:srgbClr val="738F57"/>
      </a:accent5>
      <a:accent6>
        <a:srgbClr val="0092B2"/>
      </a:accent6>
      <a:hlink>
        <a:srgbClr val="00A1DE"/>
      </a:hlink>
      <a:folHlink>
        <a:srgbClr val="72C7E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xmlns="" name="Choose VA" id="{F9DFDB32-C473-45E6-A38D-EEBC4626F70B}" vid="{E80D63A8-2BF0-41FC-B039-66CD83838D30}"/>
    </a:ext>
  </a:extLst>
</a:theme>
</file>

<file path=ppt/theme/theme2.xml><?xml version="1.0" encoding="utf-8"?>
<a:theme xmlns:a="http://schemas.openxmlformats.org/drawingml/2006/main" name="12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3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BEDFEB48CBD2144AE89E929BFA7E827" ma:contentTypeVersion="2" ma:contentTypeDescription="Create a new document." ma:contentTypeScope="" ma:versionID="2934a026a3229f183611b7a79f25e6aa">
  <xsd:schema xmlns:xsd="http://www.w3.org/2001/XMLSchema" xmlns:xs="http://www.w3.org/2001/XMLSchema" xmlns:p="http://schemas.microsoft.com/office/2006/metadata/properties" xmlns:ns3="42bae31a-4a98-43aa-8577-72249b281e62" targetNamespace="http://schemas.microsoft.com/office/2006/metadata/properties" ma:root="true" ma:fieldsID="e417696fefcb91e000927c60a96eddd7" ns3:_="">
    <xsd:import namespace="42bae31a-4a98-43aa-8577-72249b281e62"/>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bae31a-4a98-43aa-8577-72249b281e6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67894E5-928B-408D-94EE-4BD233503FA9}">
  <ds:schemaRefs>
    <ds:schemaRef ds:uri="http://purl.org/dc/dcmitype/"/>
    <ds:schemaRef ds:uri="42bae31a-4a98-43aa-8577-72249b281e62"/>
    <ds:schemaRef ds:uri="http://schemas.microsoft.com/office/2006/documentManagement/types"/>
    <ds:schemaRef ds:uri="http://www.w3.org/XML/1998/namespace"/>
    <ds:schemaRef ds:uri="http://purl.org/dc/elements/1.1/"/>
    <ds:schemaRef ds:uri="http://schemas.microsoft.com/office/infopath/2007/PartnerControls"/>
    <ds:schemaRef ds:uri="http://purl.org/dc/term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EA25D5E3-44F4-4C46-917D-1C9C535FF215}">
  <ds:schemaRefs>
    <ds:schemaRef ds:uri="http://schemas.microsoft.com/sharepoint/v3/contenttype/forms"/>
  </ds:schemaRefs>
</ds:datastoreItem>
</file>

<file path=customXml/itemProps3.xml><?xml version="1.0" encoding="utf-8"?>
<ds:datastoreItem xmlns:ds="http://schemas.openxmlformats.org/officeDocument/2006/customXml" ds:itemID="{986A07A2-9025-4C8B-BEC7-5F5CF5F0D1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2bae31a-4a98-43aa-8577-72249b281e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3954</TotalTime>
  <Words>2406</Words>
  <Application>Microsoft Office PowerPoint</Application>
  <PresentationFormat>Ledger Paper (11x17 in)</PresentationFormat>
  <Paragraphs>288</Paragraphs>
  <Slides>15</Slides>
  <Notes>12</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15</vt:i4>
      </vt:variant>
    </vt:vector>
  </HeadingPairs>
  <TitlesOfParts>
    <vt:vector size="19" baseType="lpstr">
      <vt:lpstr>Choose VA</vt:lpstr>
      <vt:lpstr>12_Office Theme</vt:lpstr>
      <vt:lpstr>13_Office Theme</vt:lpstr>
      <vt:lpstr>think-cell Slide</vt:lpstr>
      <vt:lpstr>Caregiver Support Program   MISSION ACT Implementation Update August 27, 2020</vt:lpstr>
      <vt:lpstr>Bottom Line Up Front</vt:lpstr>
      <vt:lpstr>Caregiver Support Program (CSP) Overview</vt:lpstr>
      <vt:lpstr>CARMA Status</vt:lpstr>
      <vt:lpstr>CARMA Automations and Integrations</vt:lpstr>
      <vt:lpstr>CARMA Automations and Integrations</vt:lpstr>
      <vt:lpstr>CSP Education and Training</vt:lpstr>
      <vt:lpstr>CSP Topic-Specific Training</vt:lpstr>
      <vt:lpstr>CSP Information Sharing and Education for Stakeholders and Partners</vt:lpstr>
      <vt:lpstr>CSP Clinical and Operational Consultations</vt:lpstr>
      <vt:lpstr>CSP Conferences</vt:lpstr>
      <vt:lpstr>CSP Webinars</vt:lpstr>
      <vt:lpstr>CSP - Hiring</vt:lpstr>
      <vt:lpstr>CSP - Hiring</vt:lpstr>
      <vt:lpstr>CSP - CEAT Hiring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PCAFC Application Process with CEAT</dc:title>
  <dc:creator>Kaplan, Elyse</dc:creator>
  <cp:lastModifiedBy>User</cp:lastModifiedBy>
  <cp:revision>209</cp:revision>
  <dcterms:created xsi:type="dcterms:W3CDTF">2020-05-05T18:44:47Z</dcterms:created>
  <dcterms:modified xsi:type="dcterms:W3CDTF">2020-08-27T16:59:46Z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0x0101000BEDFEB48CBD2144AE89E929BFA7E827</vt:lpwstr>
  </property>
</Properties>
</file>