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9" r:id="rId4"/>
    <p:sldId id="261" r:id="rId5"/>
    <p:sldId id="258" r:id="rId6"/>
    <p:sldId id="263" r:id="rId7"/>
    <p:sldId id="274" r:id="rId8"/>
    <p:sldId id="265" r:id="rId9"/>
    <p:sldId id="270" r:id="rId10"/>
    <p:sldId id="267" r:id="rId11"/>
    <p:sldId id="275" r:id="rId12"/>
    <p:sldId id="269" r:id="rId13"/>
    <p:sldId id="272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DE4"/>
    <a:srgbClr val="FE9202"/>
    <a:srgbClr val="FFDC47"/>
    <a:srgbClr val="FFF3E7"/>
    <a:srgbClr val="990099"/>
    <a:srgbClr val="FF4370"/>
    <a:srgbClr val="5EEC3C"/>
    <a:srgbClr val="CCCC00"/>
    <a:srgbClr val="FFCC6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94673"/>
  </p:normalViewPr>
  <p:slideViewPr>
    <p:cSldViewPr>
      <p:cViewPr varScale="1">
        <p:scale>
          <a:sx n="154" d="100"/>
          <a:sy n="154" d="100"/>
        </p:scale>
        <p:origin x="84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76056-A642-40B3-A6D2-DF83ABC1FB87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6883-9EC2-4D35-8FE1-3EB1405A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808225"/>
            <a:ext cx="809336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5"/>
            <a:ext cx="809336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7E2F2A59-40E6-4B25-9A0E-89ECD1F1A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054094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6"/>
            <a:ext cx="6260905" cy="33583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59298-BD24-4E95-A4F2-05FE2F1BA819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</a:t>
            </a:r>
            <a:r>
              <a:rPr lang="en-US" sz="1400" err="1">
                <a:solidFill>
                  <a:schemeClr val="bg1">
                    <a:lumMod val="65000"/>
                  </a:schemeClr>
                </a:solidFill>
              </a:rPr>
              <a:t>FPPT.com</a:t>
            </a:r>
            <a:endParaRPr lang="en-US" sz="140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err="1">
                <a:solidFill>
                  <a:schemeClr val="bg1">
                    <a:lumMod val="65000"/>
                  </a:schemeClr>
                </a:solidFill>
              </a:rPr>
              <a:t>www.free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-power-point-</a:t>
            </a:r>
            <a:r>
              <a:rPr lang="en-US" sz="1400" err="1">
                <a:solidFill>
                  <a:schemeClr val="bg1">
                    <a:lumMod val="65000"/>
                  </a:schemeClr>
                </a:solidFill>
              </a:rPr>
              <a:t>templates.com</a:t>
            </a:r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va.org/training.html" TargetMode="External"/><Relationship Id="rId3" Type="http://schemas.openxmlformats.org/officeDocument/2006/relationships/hyperlink" Target="mailto:membership@vva.org" TargetMode="External"/><Relationship Id="rId7" Type="http://schemas.openxmlformats.org/officeDocument/2006/relationships/hyperlink" Target="mailto:bobby514@comcast.net" TargetMode="External"/><Relationship Id="rId2" Type="http://schemas.openxmlformats.org/officeDocument/2006/relationships/hyperlink" Target="http://www.avva.org/policy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vva.org/statechapter.html" TargetMode="External"/><Relationship Id="rId5" Type="http://schemas.openxmlformats.org/officeDocument/2006/relationships/hyperlink" Target="http://www.avva.org/region.html" TargetMode="External"/><Relationship Id="rId4" Type="http://schemas.openxmlformats.org/officeDocument/2006/relationships/hyperlink" Target="http://www.avva.org/forms/membership/Membership_app%20_fillable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avva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avva.org/policy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54711" y="2113635"/>
            <a:ext cx="8093365" cy="25959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Zapfino" charset="0"/>
                <a:ea typeface="Zapfino" charset="0"/>
                <a:cs typeface="Zapfino" charset="0"/>
              </a:rPr>
              <a:t>Recruiting and Retaining</a:t>
            </a:r>
            <a:br>
              <a:rPr lang="en-US" b="1" dirty="0">
                <a:solidFill>
                  <a:schemeClr val="tx1"/>
                </a:solidFill>
                <a:latin typeface="Zapfino" charset="0"/>
                <a:ea typeface="Zapfino" charset="0"/>
                <a:cs typeface="Zapfino" charset="0"/>
              </a:rPr>
            </a:br>
            <a:r>
              <a:rPr lang="en-US" b="1" dirty="0">
                <a:solidFill>
                  <a:schemeClr val="tx1"/>
                </a:solidFill>
                <a:latin typeface="Zapfino" charset="0"/>
                <a:ea typeface="Zapfino" charset="0"/>
                <a:cs typeface="Zapfino" charset="0"/>
              </a:rPr>
              <a:t>                   New Members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07931"/>
            <a:ext cx="1998410" cy="2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841" y="281175"/>
            <a:ext cx="6547605" cy="106893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radley Hand" charset="0"/>
                <a:ea typeface="Bradley Hand" charset="0"/>
                <a:cs typeface="Bradley Hand" charset="0"/>
              </a:rPr>
              <a:t>Motivation must come from within: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541" y="1592771"/>
            <a:ext cx="6260905" cy="3116849"/>
          </a:xfrm>
        </p:spPr>
        <p:txBody>
          <a:bodyPr>
            <a:normAutofit fontScale="62500" lnSpcReduction="20000"/>
          </a:bodyPr>
          <a:lstStyle/>
          <a:p>
            <a:pPr lvl="1">
              <a:buFont typeface="Wingdings" charset="2"/>
              <a:buChar char="ü"/>
            </a:pPr>
            <a:r>
              <a:rPr lang="en-US" sz="3100" dirty="0"/>
              <a:t>Be a model (as president, representative or officer).</a:t>
            </a:r>
          </a:p>
          <a:p>
            <a:pPr lvl="1">
              <a:buFont typeface="Wingdings" charset="2"/>
              <a:buChar char="ü"/>
            </a:pPr>
            <a:endParaRPr lang="en-US" sz="1400" dirty="0"/>
          </a:p>
          <a:p>
            <a:pPr lvl="1">
              <a:buFont typeface="Wingdings" charset="2"/>
              <a:buChar char="ü"/>
            </a:pPr>
            <a:r>
              <a:rPr lang="en-US" sz="3100" dirty="0"/>
              <a:t>Ask them why they became involved with AVVA.</a:t>
            </a:r>
          </a:p>
          <a:p>
            <a:pPr lvl="1">
              <a:buFont typeface="Wingdings" charset="2"/>
              <a:buChar char="ü"/>
            </a:pPr>
            <a:endParaRPr lang="en-US" sz="1400" dirty="0"/>
          </a:p>
          <a:p>
            <a:pPr lvl="1">
              <a:buFont typeface="Wingdings" charset="2"/>
              <a:buChar char="ü"/>
            </a:pPr>
            <a:r>
              <a:rPr lang="en-US" sz="3100" dirty="0"/>
              <a:t>Reward those who do well: From small things like mention at meetings, cards, little gifts, all the way up to national award recognition.</a:t>
            </a:r>
          </a:p>
          <a:p>
            <a:pPr lvl="1">
              <a:buFont typeface="Wingdings" charset="2"/>
              <a:buChar char="ü"/>
            </a:pPr>
            <a:endParaRPr lang="en-US" sz="1400" dirty="0"/>
          </a:p>
          <a:p>
            <a:pPr lvl="1">
              <a:buFont typeface="Wingdings" charset="2"/>
              <a:buChar char="ü"/>
            </a:pPr>
            <a:r>
              <a:rPr lang="en-US" sz="3100" dirty="0"/>
              <a:t>Start discussions about the purpose of AVVA. Members need to feel connected.</a:t>
            </a:r>
          </a:p>
          <a:p>
            <a:pPr lvl="1">
              <a:buFont typeface="Wingdings" charset="2"/>
              <a:buChar char="ü"/>
            </a:pPr>
            <a:endParaRPr lang="en-US" sz="1400" dirty="0"/>
          </a:p>
          <a:p>
            <a:pPr lvl="1">
              <a:buFont typeface="Wingdings" charset="2"/>
              <a:buChar char="ü"/>
            </a:pPr>
            <a:r>
              <a:rPr lang="en-US" sz="3100" dirty="0"/>
              <a:t>Always have a “can-do” attitude rather than a “what can we do” attitude</a:t>
            </a:r>
            <a:r>
              <a:rPr lang="en-US" dirty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30467846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Bradley Hand" charset="0"/>
                <a:ea typeface="Bradley Hand" charset="0"/>
                <a:cs typeface="Bradley Hand" charset="0"/>
              </a:rPr>
              <a:t>And</a:t>
            </a:r>
            <a:r>
              <a:rPr lang="mr-IN" dirty="0">
                <a:latin typeface="Bradley Hand" charset="0"/>
                <a:ea typeface="Bradley Hand" charset="0"/>
                <a:cs typeface="Bradley Hand" charset="0"/>
              </a:rPr>
              <a:t>…</a:t>
            </a:r>
            <a:r>
              <a:rPr lang="en-US" dirty="0">
                <a:latin typeface="Bradley Hand" charset="0"/>
                <a:ea typeface="Bradley Hand" charset="0"/>
                <a:cs typeface="Bradley Hand" charset="0"/>
              </a:rPr>
              <a:t>.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296260" y="1197404"/>
            <a:ext cx="8398776" cy="3664921"/>
          </a:xfrm>
        </p:spPr>
        <p:txBody>
          <a:bodyPr>
            <a:normAutofit/>
          </a:bodyPr>
          <a:lstStyle/>
          <a:p>
            <a:pPr marL="800100" lvl="1" indent="-342900">
              <a:buFont typeface="Wingdings" charset="2"/>
              <a:buChar char="§"/>
            </a:pPr>
            <a:r>
              <a:rPr lang="en-US" b="0" dirty="0">
                <a:solidFill>
                  <a:schemeClr val="bg1"/>
                </a:solidFill>
              </a:rPr>
              <a:t>Allow for personal growth.</a:t>
            </a:r>
          </a:p>
          <a:p>
            <a:pPr marL="628650" lvl="1" indent="-171450">
              <a:buFont typeface="Wingdings" charset="2"/>
              <a:buChar char="§"/>
            </a:pPr>
            <a:endParaRPr lang="en-US" sz="1000" b="0" dirty="0">
              <a:solidFill>
                <a:schemeClr val="bg1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b="0" dirty="0">
                <a:solidFill>
                  <a:schemeClr val="bg1"/>
                </a:solidFill>
              </a:rPr>
              <a:t>Remember: The sweetest sound to any person is their own name.</a:t>
            </a:r>
          </a:p>
          <a:p>
            <a:pPr marL="628650" lvl="1" indent="-171450">
              <a:buFont typeface="Wingdings" charset="2"/>
              <a:buChar char="§"/>
            </a:pPr>
            <a:endParaRPr lang="en-US" sz="900" b="0" dirty="0">
              <a:solidFill>
                <a:schemeClr val="bg1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b="0" dirty="0">
                <a:solidFill>
                  <a:schemeClr val="bg1"/>
                </a:solidFill>
              </a:rPr>
              <a:t>Involve all members in the short and long-term goals of your  chapter.  Let them be a part of the decision making process.</a:t>
            </a:r>
          </a:p>
          <a:p>
            <a:pPr marL="628650" lvl="1" indent="-171450">
              <a:buFont typeface="Wingdings" charset="2"/>
              <a:buChar char="§"/>
            </a:pPr>
            <a:endParaRPr lang="en-US" sz="900" b="0" dirty="0">
              <a:solidFill>
                <a:schemeClr val="bg1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b="0" dirty="0">
                <a:solidFill>
                  <a:schemeClr val="bg1"/>
                </a:solidFill>
              </a:rPr>
              <a:t>Provide individual attention that identifies and utilizes a member’s strengths, and affords the opportunity for developing new skills.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01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72675" y="934870"/>
            <a:ext cx="828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dirty="0">
                <a:latin typeface="Bradley Hand" charset="0"/>
                <a:ea typeface="Bradley Hand" charset="0"/>
                <a:cs typeface="Bradley Hand" charset="0"/>
              </a:rPr>
              <a:t>…</a:t>
            </a:r>
            <a:r>
              <a:rPr lang="en-US" sz="2800" dirty="0">
                <a:latin typeface="Bradley Hand" charset="0"/>
                <a:ea typeface="Bradley Hand" charset="0"/>
                <a:cs typeface="Bradley Hand" charset="0"/>
              </a:rPr>
              <a:t> Always keep members well Informed, </a:t>
            </a:r>
          </a:p>
          <a:p>
            <a:pPr algn="ctr"/>
            <a:r>
              <a:rPr lang="en-US" sz="2800" dirty="0">
                <a:latin typeface="Bradley Hand" charset="0"/>
                <a:ea typeface="Bradley Hand" charset="0"/>
                <a:cs typeface="Bradley Hand" charset="0"/>
              </a:rPr>
              <a:t>by any means Necessary!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66" y="4052525"/>
            <a:ext cx="1068935" cy="109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1663707"/>
            <a:ext cx="1071648" cy="1068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48" y="992462"/>
            <a:ext cx="1937523" cy="1426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752" y="281175"/>
            <a:ext cx="581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halkduster" charset="0"/>
                <a:ea typeface="Chalkduster" charset="0"/>
                <a:cs typeface="Chalkduster" charset="0"/>
              </a:rPr>
              <a:t>And last, but not least </a:t>
            </a:r>
            <a:r>
              <a:rPr lang="mr-IN" sz="2800" dirty="0">
                <a:latin typeface="Chalkduster" charset="0"/>
                <a:ea typeface="Chalkduster" charset="0"/>
                <a:cs typeface="Chalkduster" charset="0"/>
              </a:rPr>
              <a:t>……</a:t>
            </a:r>
            <a:r>
              <a:rPr lang="en-US" sz="2800" dirty="0">
                <a:latin typeface="Chalkduster" charset="0"/>
                <a:ea typeface="Chalkduster" charset="0"/>
                <a:cs typeface="Chalkduster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7080" y="2221079"/>
            <a:ext cx="5857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creating a chapter newsletter, or if that is not feasible</a:t>
            </a:r>
          </a:p>
          <a:p>
            <a:r>
              <a:rPr lang="en-US" dirty="0"/>
              <a:t>at this time, start writing articles about your chapter for the</a:t>
            </a:r>
          </a:p>
          <a:p>
            <a:r>
              <a:rPr lang="en-US" dirty="0"/>
              <a:t>VVA newsletter for your chapter, or even for your state level.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645" y="3793390"/>
            <a:ext cx="40353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 is no greater sin than taking</a:t>
            </a:r>
          </a:p>
          <a:p>
            <a:r>
              <a:rPr lang="en-US" dirty="0"/>
              <a:t>Someone’s money for membership and then they never hear from you again!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0" y="3793390"/>
            <a:ext cx="139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0"/>
            <a:ext cx="6547605" cy="9162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radley Hand" charset="0"/>
                <a:ea typeface="Bradley Hand" charset="0"/>
                <a:cs typeface="Bradley Hand" charset="0"/>
              </a:rPr>
              <a:t>Some Handy Reference Info: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218" y="916230"/>
            <a:ext cx="7183849" cy="4098800"/>
          </a:xfrm>
        </p:spPr>
        <p:txBody>
          <a:bodyPr>
            <a:normAutofit fontScale="92500" lnSpcReduction="10000"/>
          </a:bodyPr>
          <a:lstStyle/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National Website (</a:t>
            </a:r>
            <a:r>
              <a:rPr lang="en-US" sz="2400" dirty="0" err="1"/>
              <a:t>www.avva.org</a:t>
            </a:r>
            <a:r>
              <a:rPr lang="en-US" sz="2400" dirty="0"/>
              <a:t>)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800" dirty="0"/>
          </a:p>
          <a:p>
            <a:pPr marL="914400" lvl="2" indent="-514350">
              <a:spcBef>
                <a:spcPts val="0"/>
              </a:spcBef>
            </a:pPr>
            <a:r>
              <a:rPr lang="en-US" sz="2000" dirty="0"/>
              <a:t>Job descriptions and duties </a:t>
            </a:r>
            <a:r>
              <a:rPr lang="mr-IN" sz="2000" dirty="0"/>
              <a:t>–</a:t>
            </a:r>
            <a:r>
              <a:rPr lang="en-US" sz="2000" dirty="0"/>
              <a:t> all levels 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1600" dirty="0">
                <a:hlinkClick r:id="rId2"/>
              </a:rPr>
              <a:t>www.avva.org/policy.html</a:t>
            </a:r>
            <a:r>
              <a:rPr lang="en-US" sz="1600" dirty="0"/>
              <a:t>.  Section 1</a:t>
            </a:r>
          </a:p>
          <a:p>
            <a:pPr marL="914400" lvl="2" indent="-514350">
              <a:spcBef>
                <a:spcPts val="0"/>
              </a:spcBef>
            </a:pPr>
            <a:endParaRPr lang="en-US" sz="800" dirty="0"/>
          </a:p>
          <a:p>
            <a:pPr marL="914400" lvl="2" indent="-514350">
              <a:spcBef>
                <a:spcPts val="0"/>
              </a:spcBef>
            </a:pPr>
            <a:r>
              <a:rPr lang="en-US" sz="2000" dirty="0"/>
              <a:t>Membership Application Brochures </a:t>
            </a:r>
            <a:r>
              <a:rPr lang="mr-IN" sz="2000" dirty="0"/>
              <a:t>–</a:t>
            </a:r>
            <a:r>
              <a:rPr lang="en-US" sz="2000" dirty="0"/>
              <a:t> 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1600" dirty="0"/>
              <a:t>order by contacting </a:t>
            </a:r>
            <a:r>
              <a:rPr lang="en-US" sz="1600" dirty="0">
                <a:hlinkClick r:id="rId3"/>
              </a:rPr>
              <a:t>membership@vva.org</a:t>
            </a:r>
            <a:r>
              <a:rPr lang="en-US" sz="1600" dirty="0"/>
              <a:t>  </a:t>
            </a:r>
            <a:r>
              <a:rPr lang="en-US" sz="2000" i="1" u="sng" dirty="0"/>
              <a:t>OR</a:t>
            </a:r>
          </a:p>
          <a:p>
            <a:pPr marL="914400" lvl="2" indent="-514350">
              <a:spcBef>
                <a:spcPts val="0"/>
              </a:spcBef>
            </a:pPr>
            <a:endParaRPr lang="en-US" sz="800" i="1" u="sng" dirty="0"/>
          </a:p>
          <a:p>
            <a:pPr marL="914400" lvl="2" indent="-514350">
              <a:spcBef>
                <a:spcPts val="0"/>
              </a:spcBef>
            </a:pPr>
            <a:r>
              <a:rPr lang="en-US" sz="2000" dirty="0"/>
              <a:t>You can print member applications from the website:</a:t>
            </a:r>
          </a:p>
          <a:p>
            <a:pPr marL="857250" lvl="3" indent="0">
              <a:spcBef>
                <a:spcPts val="0"/>
              </a:spcBef>
              <a:buNone/>
            </a:pPr>
            <a:r>
              <a:rPr lang="en-US" sz="1600" dirty="0">
                <a:hlinkClick r:id="rId4"/>
              </a:rPr>
              <a:t>  http://www.avva.org/forms/membership/Membership_app_fillable.pdf</a:t>
            </a:r>
            <a:r>
              <a:rPr lang="en-US" sz="1600" dirty="0"/>
              <a:t> </a:t>
            </a:r>
          </a:p>
          <a:p>
            <a:pPr marL="685800" lvl="2" indent="-285750">
              <a:spcBef>
                <a:spcPts val="0"/>
              </a:spcBef>
            </a:pPr>
            <a:endParaRPr lang="en-US" sz="1400" dirty="0"/>
          </a:p>
          <a:p>
            <a:pPr marL="914400" lvl="2" indent="-514350">
              <a:spcBef>
                <a:spcPts val="0"/>
              </a:spcBef>
            </a:pPr>
            <a:r>
              <a:rPr lang="en-US" sz="2000" dirty="0"/>
              <a:t>Contact your regional director or state rep/president </a:t>
            </a:r>
            <a:r>
              <a:rPr lang="en-US" sz="1600" dirty="0">
                <a:hlinkClick r:id="rId5"/>
              </a:rPr>
              <a:t>www.avva.org/region.html</a:t>
            </a:r>
            <a:r>
              <a:rPr lang="en-US" sz="1600" dirty="0"/>
              <a:t> or </a:t>
            </a:r>
            <a:r>
              <a:rPr lang="en-US" sz="1600" dirty="0">
                <a:hlinkClick r:id="rId6"/>
              </a:rPr>
              <a:t>www.avva.org/statechapter.html</a:t>
            </a:r>
            <a:r>
              <a:rPr lang="en-US" sz="1600" dirty="0"/>
              <a:t> </a:t>
            </a:r>
          </a:p>
          <a:p>
            <a:pPr marL="914400" lvl="2" indent="-514350">
              <a:spcBef>
                <a:spcPts val="0"/>
              </a:spcBef>
            </a:pPr>
            <a:endParaRPr lang="en-US" sz="800" dirty="0"/>
          </a:p>
          <a:p>
            <a:pPr marL="914400" lvl="2" indent="-514350">
              <a:spcBef>
                <a:spcPts val="0"/>
              </a:spcBef>
            </a:pPr>
            <a:r>
              <a:rPr lang="en-US" sz="2000" dirty="0"/>
              <a:t>Contact a recruitment mentor:  </a:t>
            </a:r>
            <a:r>
              <a:rPr lang="en-US" sz="1600" dirty="0">
                <a:hlinkClick r:id="rId7"/>
              </a:rPr>
              <a:t>bobby514@comcast.net</a:t>
            </a:r>
            <a:endParaRPr lang="en-US" sz="1600" dirty="0"/>
          </a:p>
          <a:p>
            <a:pPr marL="914400" lvl="2" indent="-514350">
              <a:spcBef>
                <a:spcPts val="0"/>
              </a:spcBef>
            </a:pPr>
            <a:endParaRPr lang="en-US" sz="800" dirty="0"/>
          </a:p>
          <a:p>
            <a:pPr marL="914400" lvl="2" indent="-514350">
              <a:spcBef>
                <a:spcPts val="0"/>
              </a:spcBef>
            </a:pPr>
            <a:r>
              <a:rPr lang="en-US" sz="2000" dirty="0"/>
              <a:t>Check out the other power-points on the </a:t>
            </a:r>
            <a:r>
              <a:rPr lang="en-US" sz="2000" dirty="0" err="1"/>
              <a:t>avva.org</a:t>
            </a:r>
            <a:r>
              <a:rPr lang="en-US" sz="2000" dirty="0"/>
              <a:t> website to get more training information! </a:t>
            </a:r>
            <a:r>
              <a:rPr lang="en-US" sz="1600" dirty="0"/>
              <a:t>( </a:t>
            </a:r>
            <a:r>
              <a:rPr lang="en-US" sz="1600" dirty="0">
                <a:hlinkClick r:id="rId8"/>
              </a:rPr>
              <a:t>www.avva.org/training.html</a:t>
            </a:r>
            <a:r>
              <a:rPr lang="en-US" sz="1600" dirty="0"/>
              <a:t> )</a:t>
            </a:r>
          </a:p>
          <a:p>
            <a:pPr marL="914400" lvl="2" indent="-514350">
              <a:spcBef>
                <a:spcPts val="0"/>
              </a:spcBef>
              <a:buFont typeface="+mj-lt"/>
              <a:buAutoNum type="arabicPeriod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893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9785" y="1655520"/>
            <a:ext cx="6566315" cy="76352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C000"/>
                </a:solidFill>
                <a:latin typeface="Apple Chancery" charset="0"/>
                <a:ea typeface="Apple Chancery" charset="0"/>
                <a:cs typeface="Apple Chancery" charset="0"/>
              </a:rPr>
              <a:t>Questions?  Comments?  Discussion?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2571750"/>
            <a:ext cx="3443530" cy="25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281175"/>
            <a:ext cx="5497380" cy="61082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Bradley Hand" charset="0"/>
                <a:ea typeface="Bradley Hand" charset="0"/>
                <a:cs typeface="Bradley Hand" charset="0"/>
              </a:rPr>
              <a:t>LET’S START WITH WHO WE ARE: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type="body" idx="1"/>
          </p:nvPr>
        </p:nvSpPr>
        <p:spPr>
          <a:xfrm>
            <a:off x="381500" y="1197405"/>
            <a:ext cx="8246070" cy="18324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DC47"/>
                </a:solidFill>
              </a:rPr>
              <a:t>ASSOCIATES OF VIETNAM VETERANS OF AMERICA </a:t>
            </a:r>
            <a:r>
              <a:rPr lang="en-US" dirty="0">
                <a:solidFill>
                  <a:schemeClr val="bg1"/>
                </a:solidFill>
              </a:rPr>
              <a:t>is an independent 501(C)3 organization that is dedicated to working side-by-side with Vietnam Veterans of America, </a:t>
            </a:r>
            <a:r>
              <a:rPr lang="en-US" dirty="0"/>
              <a:t>f</a:t>
            </a:r>
            <a:r>
              <a:rPr lang="en-US" dirty="0">
                <a:solidFill>
                  <a:schemeClr val="bg1"/>
                </a:solidFill>
              </a:rPr>
              <a:t>ocusing on helping veterans and their families, from all eras of service, as well as military families.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3184442"/>
            <a:ext cx="3004410" cy="190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C08D5-969E-1041-8B95-6561055F3ED6}"/>
              </a:ext>
            </a:extLst>
          </p:cNvPr>
          <p:cNvSpPr txBox="1"/>
          <p:nvPr/>
        </p:nvSpPr>
        <p:spPr>
          <a:xfrm>
            <a:off x="3808475" y="3487980"/>
            <a:ext cx="533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are rare because our members can be anyone.  Veterans, their friends, their family members, or just interested people in their communities, who can work together for a common goal.</a:t>
            </a:r>
          </a:p>
        </p:txBody>
      </p:sp>
    </p:spTree>
    <p:extLst>
      <p:ext uri="{BB962C8B-B14F-4D97-AF65-F5344CB8AC3E}">
        <p14:creationId xmlns:p14="http://schemas.microsoft.com/office/powerpoint/2010/main" val="190420812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375" y="2089400"/>
            <a:ext cx="6566315" cy="30541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2400" dirty="0"/>
              <a:t>Clearly understand the Mission, Vision, and Core Values of Associates of Vietnam Veterans of America (AVVA).  </a:t>
            </a:r>
            <a:r>
              <a:rPr lang="en-US" sz="2200" dirty="0">
                <a:hlinkClick r:id="rId2"/>
              </a:rPr>
              <a:t>www.avva.org</a:t>
            </a:r>
            <a:r>
              <a:rPr lang="en-US" sz="2200" dirty="0"/>
              <a:t> </a:t>
            </a:r>
          </a:p>
          <a:p>
            <a:pPr>
              <a:buFont typeface="Wingdings" charset="2"/>
              <a:buChar char="ü"/>
            </a:pPr>
            <a:endParaRPr lang="en-US" sz="900" dirty="0"/>
          </a:p>
          <a:p>
            <a:pPr>
              <a:buFont typeface="Wingdings" charset="2"/>
              <a:buChar char="ü"/>
            </a:pPr>
            <a:r>
              <a:rPr lang="en-US" sz="2400" dirty="0"/>
              <a:t>Set recruiting goals </a:t>
            </a:r>
            <a:r>
              <a:rPr lang="mr-IN" sz="2400" dirty="0"/>
              <a:t>–</a:t>
            </a:r>
            <a:r>
              <a:rPr lang="en-US" sz="2400" dirty="0"/>
              <a:t> How many new members, and by what deadline?</a:t>
            </a:r>
          </a:p>
          <a:p>
            <a:pPr>
              <a:buFont typeface="Wingdings" charset="2"/>
              <a:buChar char="ü"/>
            </a:pPr>
            <a:endParaRPr lang="en-US" sz="900" dirty="0"/>
          </a:p>
          <a:p>
            <a:pPr>
              <a:buFont typeface="Wingdings" charset="2"/>
              <a:buChar char="ü"/>
            </a:pPr>
            <a:r>
              <a:rPr lang="en-US" sz="2400" dirty="0"/>
              <a:t>Have member applications on hand always.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rgbClr val="2A4DE4"/>
                </a:solidFill>
              </a:rPr>
              <a:t>(Order through </a:t>
            </a:r>
            <a:r>
              <a:rPr lang="en-US" sz="2200" dirty="0" err="1">
                <a:solidFill>
                  <a:srgbClr val="2A4DE4"/>
                </a:solidFill>
              </a:rPr>
              <a:t>membership@vva.org</a:t>
            </a:r>
            <a:r>
              <a:rPr lang="en-US" sz="2200">
                <a:solidFill>
                  <a:srgbClr val="2A4DE4"/>
                </a:solidFill>
              </a:rPr>
              <a:t>)</a:t>
            </a:r>
          </a:p>
          <a:p>
            <a:pPr lvl="1">
              <a:buFont typeface="Wingdings" charset="2"/>
              <a:buChar char="ü"/>
            </a:pPr>
            <a:endParaRPr lang="en-US" sz="900"/>
          </a:p>
          <a:p>
            <a:pPr>
              <a:buFont typeface="Wingdings" charset="2"/>
              <a:buChar char="ü"/>
            </a:pPr>
            <a:r>
              <a:rPr lang="en-US" sz="2400"/>
              <a:t>Share ideas at regular meetings.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19908" y="281175"/>
            <a:ext cx="6948077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Get Down to Basics - Recruiting: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8" y="917606"/>
            <a:ext cx="1344065" cy="14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338175"/>
            <a:ext cx="6260905" cy="572644"/>
          </a:xfrm>
        </p:spPr>
        <p:txBody>
          <a:bodyPr>
            <a:noAutofit/>
          </a:bodyPr>
          <a:lstStyle/>
          <a:p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What Can We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9151" y="1655520"/>
            <a:ext cx="7329841" cy="327808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Recruit at your events:</a:t>
            </a:r>
          </a:p>
          <a:p>
            <a:pPr>
              <a:buFont typeface="Wingdings" charset="2"/>
              <a:buChar char="ü"/>
            </a:pPr>
            <a:endParaRPr lang="en-US" sz="1200" dirty="0"/>
          </a:p>
          <a:p>
            <a:pPr lvl="1">
              <a:buFont typeface="Arial" charset="0"/>
              <a:buChar char="•"/>
            </a:pPr>
            <a:r>
              <a:rPr lang="en-US" sz="2400" dirty="0"/>
              <a:t>Set up membership and info table.</a:t>
            </a:r>
          </a:p>
          <a:p>
            <a:pPr lvl="2">
              <a:buFont typeface="Wingdings" charset="2"/>
              <a:buChar char="ü"/>
            </a:pPr>
            <a:r>
              <a:rPr lang="en-US" sz="2000" dirty="0"/>
              <a:t>Be prepared to answer relevant questions about AVVA</a:t>
            </a:r>
          </a:p>
          <a:p>
            <a:pPr lvl="2">
              <a:buFont typeface="Wingdings" charset="2"/>
              <a:buChar char="ü"/>
            </a:pPr>
            <a:endParaRPr lang="en-US" sz="1200" dirty="0"/>
          </a:p>
          <a:p>
            <a:pPr lvl="1">
              <a:buFont typeface="Arial" charset="0"/>
              <a:buChar char="•"/>
            </a:pPr>
            <a:r>
              <a:rPr lang="en-US" sz="2400" dirty="0"/>
              <a:t>Have Membership, A.O., Legislative, benefits, and other brochures or flyers available.</a:t>
            </a:r>
          </a:p>
          <a:p>
            <a:pPr lvl="1">
              <a:buFont typeface="Arial" charset="0"/>
              <a:buChar char="•"/>
            </a:pPr>
            <a:endParaRPr lang="en-US" sz="1300" dirty="0"/>
          </a:p>
          <a:p>
            <a:pPr lvl="1">
              <a:buFont typeface="Arial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Always have member apps!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(Order through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membership@vva.org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>
              <a:buFont typeface="Arial" charset="0"/>
              <a:buChar char="•"/>
            </a:pP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400" dirty="0"/>
              <a:t>Hand out business cards or flyers containing your chapter contact and meeting information to everyone you talk to.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281175"/>
            <a:ext cx="2934615" cy="15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30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81175"/>
            <a:ext cx="4428445" cy="610820"/>
          </a:xfrm>
        </p:spPr>
        <p:txBody>
          <a:bodyPr>
            <a:noAutofit/>
          </a:bodyPr>
          <a:lstStyle/>
          <a:p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Some Other Ideas: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type="body" idx="1"/>
          </p:nvPr>
        </p:nvSpPr>
        <p:spPr>
          <a:xfrm>
            <a:off x="296260" y="1350110"/>
            <a:ext cx="8246070" cy="351221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charset="2"/>
              <a:buChar char="§"/>
            </a:pPr>
            <a:r>
              <a:rPr lang="en-US">
                <a:solidFill>
                  <a:schemeClr val="bg1"/>
                </a:solidFill>
              </a:rPr>
              <a:t>Co-sponsor events with other organizations.</a:t>
            </a:r>
          </a:p>
          <a:p>
            <a:pPr marL="171450" indent="-171450" algn="l">
              <a:buFont typeface="Wingdings" charset="2"/>
              <a:buChar char="§"/>
            </a:pPr>
            <a:endParaRPr lang="en-US" sz="1200">
              <a:solidFill>
                <a:schemeClr val="bg1"/>
              </a:solidFill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en-US">
                <a:solidFill>
                  <a:schemeClr val="bg1"/>
                </a:solidFill>
              </a:rPr>
              <a:t>Co-sponsor events with other Associates of Vietnam Veterans of America and Vietnam Veterans of America chapters.</a:t>
            </a:r>
          </a:p>
          <a:p>
            <a:pPr marL="171450" indent="-171450" algn="l">
              <a:buFont typeface="Wingdings" charset="2"/>
              <a:buChar char="§"/>
            </a:pPr>
            <a:endParaRPr lang="en-US" sz="1000">
              <a:solidFill>
                <a:schemeClr val="bg1"/>
              </a:solidFill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en-US">
                <a:solidFill>
                  <a:schemeClr val="bg1"/>
                </a:solidFill>
              </a:rPr>
              <a:t>Talk about AVVA where ever you go.</a:t>
            </a:r>
          </a:p>
          <a:p>
            <a:pPr marL="285750" indent="-285750" algn="l">
              <a:buFont typeface="Wingdings" charset="2"/>
              <a:buChar char="§"/>
            </a:pPr>
            <a:endParaRPr lang="en-US" sz="1400">
              <a:solidFill>
                <a:schemeClr val="bg1"/>
              </a:solidFill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en-US">
                <a:solidFill>
                  <a:schemeClr val="bg1"/>
                </a:solidFill>
              </a:rPr>
              <a:t>Develop a ”Recruitment Campaign”:</a:t>
            </a:r>
          </a:p>
          <a:p>
            <a:pPr algn="l">
              <a:buFont typeface="Wingdings" charset="2"/>
              <a:buChar char="ü"/>
            </a:pPr>
            <a:endParaRPr lang="en-US" sz="130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>
                <a:solidFill>
                  <a:srgbClr val="FFC000"/>
                </a:solidFill>
              </a:rPr>
              <a:t>Offer members prizes for highest # of recruits in a specific time frame.</a:t>
            </a:r>
          </a:p>
          <a:p>
            <a:pPr lvl="1">
              <a:buFont typeface="Wingdings" charset="2"/>
              <a:buChar char="ü"/>
            </a:pPr>
            <a:endParaRPr lang="en-US" sz="1300">
              <a:solidFill>
                <a:srgbClr val="FFC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>
                <a:solidFill>
                  <a:srgbClr val="FFC000"/>
                </a:solidFill>
              </a:rPr>
              <a:t>Prizes need not be expensive or elaborate!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28470"/>
            <a:ext cx="6594567" cy="931801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  <a:latin typeface="Bradley Hand" charset="0"/>
                <a:ea typeface="Bradley Hand" charset="0"/>
                <a:cs typeface="Bradley Hand" charset="0"/>
              </a:rPr>
              <a:t>Now that we have them how do we keep them?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01" y="1565988"/>
            <a:ext cx="6871725" cy="357751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200" b="1"/>
              <a:t>Membership Retention:</a:t>
            </a:r>
          </a:p>
          <a:p>
            <a:pPr lvl="1">
              <a:buFont typeface="Wingdings" charset="2"/>
              <a:buChar char="ü"/>
            </a:pPr>
            <a:r>
              <a:rPr lang="en-US" sz="2400"/>
              <a:t>Get new members involved ASAP!  Help them feel essential to the organization.</a:t>
            </a:r>
          </a:p>
          <a:p>
            <a:pPr lvl="2">
              <a:buFont typeface="Arial" charset="0"/>
              <a:buChar char="•"/>
            </a:pPr>
            <a:r>
              <a:rPr lang="en-US" sz="2000">
                <a:solidFill>
                  <a:srgbClr val="2A4DE4"/>
                </a:solidFill>
              </a:rPr>
              <a:t>Give new members a responsibility (chair a committee etc.) but do not overwhelm them.</a:t>
            </a:r>
          </a:p>
          <a:p>
            <a:pPr lvl="2">
              <a:buFont typeface="Arial" charset="0"/>
              <a:buChar char="•"/>
            </a:pPr>
            <a:endParaRPr lang="en-US" sz="800">
              <a:solidFill>
                <a:srgbClr val="C00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sz="2400"/>
              <a:t>Introduce yourself to new members at first sight. Help them introduce themselves to others, so that they feel welcome.</a:t>
            </a:r>
          </a:p>
          <a:p>
            <a:pPr lvl="1">
              <a:buFont typeface="Wingdings" charset="2"/>
              <a:buChar char="ü"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85" y="97868"/>
            <a:ext cx="2477415" cy="26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13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81175"/>
            <a:ext cx="4428445" cy="610820"/>
          </a:xfrm>
        </p:spPr>
        <p:txBody>
          <a:bodyPr>
            <a:noAutofit/>
          </a:bodyPr>
          <a:lstStyle/>
          <a:p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RETENTION </a:t>
            </a:r>
            <a:r>
              <a:rPr lang="mr-IN">
                <a:latin typeface="Bradley Hand" charset="0"/>
                <a:ea typeface="Bradley Hand" charset="0"/>
                <a:cs typeface="Bradley Hand" charset="0"/>
              </a:rPr>
              <a:t>…</a:t>
            </a:r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..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467265" y="1350110"/>
            <a:ext cx="6413610" cy="3512216"/>
          </a:xfrm>
        </p:spPr>
        <p:txBody>
          <a:bodyPr>
            <a:normAutofit fontScale="85000" lnSpcReduction="10000"/>
          </a:bodyPr>
          <a:lstStyle/>
          <a:p>
            <a:pPr lvl="1" algn="ctr"/>
            <a:endParaRPr lang="en-US" dirty="0">
              <a:solidFill>
                <a:srgbClr val="FFC000"/>
              </a:solidFill>
            </a:endParaRP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Let new members have a say; listen to their ideas.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Do not be a dictator!  Whether members are new or existing; 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they will not respond well!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Try to hold social events, for everyone to get acquainted.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* 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Encourage new members to attend conferences, conventions, events, etc.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 lvl="1" algn="ctr"/>
            <a:r>
              <a:rPr lang="en-US" dirty="0">
                <a:solidFill>
                  <a:srgbClr val="FFC000"/>
                </a:solidFill>
              </a:rPr>
              <a:t>Have clear expectations and respect all members.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07" y="2877160"/>
            <a:ext cx="3479293" cy="22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712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-62020"/>
            <a:ext cx="6260905" cy="1068935"/>
          </a:xfrm>
        </p:spPr>
        <p:txBody>
          <a:bodyPr>
            <a:normAutofit/>
          </a:bodyPr>
          <a:lstStyle/>
          <a:p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Retention </a:t>
            </a:r>
            <a:r>
              <a:rPr lang="mr-IN">
                <a:latin typeface="Bradley Hand" charset="0"/>
                <a:ea typeface="Bradley Hand" charset="0"/>
                <a:cs typeface="Bradley Hand" charset="0"/>
              </a:rPr>
              <a:t>…</a:t>
            </a:r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526" y="763525"/>
            <a:ext cx="6563754" cy="4404210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ü"/>
            </a:pPr>
            <a:r>
              <a:rPr lang="en-US" sz="2200" dirty="0"/>
              <a:t>Be organized.</a:t>
            </a:r>
          </a:p>
          <a:p>
            <a:pPr lvl="1">
              <a:buFont typeface="Wingdings" charset="2"/>
              <a:buChar char="ü"/>
            </a:pPr>
            <a:r>
              <a:rPr lang="en-US" sz="2200" dirty="0"/>
              <a:t>Appoint or elect a membership chair: </a:t>
            </a:r>
            <a:r>
              <a:rPr lang="en-US" sz="1800" dirty="0"/>
              <a:t>(Duties: </a:t>
            </a:r>
            <a:r>
              <a:rPr lang="en-US" sz="1800" dirty="0">
                <a:hlinkClick r:id="rId2"/>
              </a:rPr>
              <a:t>www.avva.org/policy.html</a:t>
            </a:r>
            <a:r>
              <a:rPr lang="en-US" sz="1800" dirty="0"/>
              <a:t>  Section 1)</a:t>
            </a:r>
          </a:p>
          <a:p>
            <a:pPr lvl="2">
              <a:buFont typeface="Arial" charset="0"/>
              <a:buChar char="•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If not possible, be sure you, as chapter rep or president, are very familiar with your roster.</a:t>
            </a:r>
          </a:p>
          <a:p>
            <a:pPr lvl="2">
              <a:buFont typeface="Arial" charset="0"/>
              <a:buChar char="•"/>
            </a:pPr>
            <a:endParaRPr lang="en-US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Build and maintain a current email list for all members!</a:t>
            </a:r>
          </a:p>
          <a:p>
            <a:pPr lvl="2">
              <a:buFont typeface="Arial" charset="0"/>
              <a:buChar char="•"/>
            </a:pPr>
            <a:endParaRPr lang="en-US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Contact members by mail, or email, and follow up with phone calls if you see they are hovering on the edge of “inactive”.</a:t>
            </a:r>
          </a:p>
          <a:p>
            <a:pPr lvl="2">
              <a:buFont typeface="Wingdings" charset="2"/>
              <a:buChar char="ü"/>
            </a:pPr>
            <a:endParaRPr lang="en-US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sz="2000" dirty="0"/>
              <a:t>If members drop from the roster, contact them and invite them back. Let them know they are missed.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29" y="3325341"/>
            <a:ext cx="1911616" cy="181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160"/>
            <a:ext cx="1178922" cy="21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281175"/>
            <a:ext cx="8246071" cy="610820"/>
          </a:xfrm>
        </p:spPr>
        <p:txBody>
          <a:bodyPr>
            <a:noAutofit/>
          </a:bodyPr>
          <a:lstStyle/>
          <a:p>
            <a:r>
              <a:rPr lang="en-US">
                <a:latin typeface="Bradley Hand" charset="0"/>
                <a:ea typeface="Bradley Hand" charset="0"/>
                <a:cs typeface="Bradley Hand" charset="0"/>
              </a:rPr>
              <a:t>MOTIVATE MEMBERS:</a:t>
            </a:r>
          </a:p>
        </p:txBody>
      </p:sp>
      <p:sp>
        <p:nvSpPr>
          <p:cNvPr id="3" name="Rectangle 2"/>
          <p:cNvSpPr/>
          <p:nvPr/>
        </p:nvSpPr>
        <p:spPr>
          <a:xfrm>
            <a:off x="-61097" y="1363567"/>
            <a:ext cx="69236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Motivation comes from personal needs, desires, and goals.  It is personal, and can only be encouraged.</a:t>
            </a:r>
          </a:p>
          <a:p>
            <a:pPr marL="914400" lvl="1" indent="-457200">
              <a:buFont typeface="+mj-lt"/>
              <a:buAutoNum type="alphaUcPeriod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As a leader, create an environment where everyone feels welcome, valued and part of the team.</a:t>
            </a:r>
          </a:p>
          <a:p>
            <a:pPr marL="914400" lvl="1" indent="-457200">
              <a:buFont typeface="+mj-lt"/>
              <a:buAutoNum type="alphaUcPeriod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Help them to articulate &amp; carry out their ideas for projects or events, providing an environment conducive to their success.</a:t>
            </a:r>
          </a:p>
          <a:p>
            <a:pPr marL="914400" lvl="1" indent="-457200">
              <a:buFont typeface="+mj-lt"/>
              <a:buAutoNum type="alphaUcPeriod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This will lead to growth and success in your AVVA chapter.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0" y="2948616"/>
            <a:ext cx="2281425" cy="19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162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1782</TotalTime>
  <Words>1005</Words>
  <Application>Microsoft Macintosh PowerPoint</Application>
  <PresentationFormat>On-screen Show (16:9)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Apple Chancery</vt:lpstr>
      <vt:lpstr>Arial</vt:lpstr>
      <vt:lpstr>Bradley Hand</vt:lpstr>
      <vt:lpstr>Calibri</vt:lpstr>
      <vt:lpstr>Chalkduster</vt:lpstr>
      <vt:lpstr>Wingdings</vt:lpstr>
      <vt:lpstr>Zapfino</vt:lpstr>
      <vt:lpstr>Office Theme</vt:lpstr>
      <vt:lpstr>Recruiting and Retaining                    New Members </vt:lpstr>
      <vt:lpstr>LET’S START WITH WHO WE ARE:</vt:lpstr>
      <vt:lpstr>PowerPoint Presentation</vt:lpstr>
      <vt:lpstr>What Can We Do?</vt:lpstr>
      <vt:lpstr>Some Other Ideas:</vt:lpstr>
      <vt:lpstr>Now that we have them how do we keep them?</vt:lpstr>
      <vt:lpstr>RETENTION …..</vt:lpstr>
      <vt:lpstr>Retention …..</vt:lpstr>
      <vt:lpstr>MOTIVATE MEMBERS:</vt:lpstr>
      <vt:lpstr>Motivation must come from within:</vt:lpstr>
      <vt:lpstr>And….</vt:lpstr>
      <vt:lpstr>PowerPoint Presentation</vt:lpstr>
      <vt:lpstr>Some Handy Reference Info: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Joanna Henshaw</cp:lastModifiedBy>
  <cp:revision>200</cp:revision>
  <cp:lastPrinted>2018-06-28T22:01:39Z</cp:lastPrinted>
  <dcterms:created xsi:type="dcterms:W3CDTF">2013-08-21T19:17:07Z</dcterms:created>
  <dcterms:modified xsi:type="dcterms:W3CDTF">2021-03-11T17:13:01Z</dcterms:modified>
</cp:coreProperties>
</file>