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9" r:id="rId4"/>
    <p:sldId id="258" r:id="rId5"/>
    <p:sldId id="265" r:id="rId6"/>
    <p:sldId id="261" r:id="rId7"/>
    <p:sldId id="266" r:id="rId8"/>
    <p:sldId id="271" r:id="rId9"/>
    <p:sldId id="262" r:id="rId10"/>
    <p:sldId id="263" r:id="rId11"/>
    <p:sldId id="268" r:id="rId12"/>
    <p:sldId id="267" r:id="rId13"/>
    <p:sldId id="269" r:id="rId14"/>
    <p:sldId id="270" r:id="rId15"/>
    <p:sldId id="264"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01"/>
    <a:srgbClr val="A725FF"/>
    <a:srgbClr val="9900CC"/>
    <a:srgbClr val="5EEC3C"/>
    <a:srgbClr val="FFABC9"/>
    <a:srgbClr val="FF9900"/>
    <a:srgbClr val="FFDC47"/>
    <a:srgbClr val="FFFF21"/>
    <a:srgbClr val="D99B01"/>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79"/>
    <p:restoredTop sz="94673"/>
  </p:normalViewPr>
  <p:slideViewPr>
    <p:cSldViewPr>
      <p:cViewPr varScale="1">
        <p:scale>
          <a:sx n="154" d="100"/>
          <a:sy n="154" d="100"/>
        </p:scale>
        <p:origin x="880" y="200"/>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1960930"/>
            <a:ext cx="8246070" cy="1679754"/>
          </a:xfrm>
          <a:noFill/>
          <a:effectLst>
            <a:outerShdw blurRad="50800" dist="38100" dir="2700000" algn="tl" rotWithShape="0">
              <a:prstClr val="black">
                <a:alpha val="40000"/>
              </a:prstClr>
            </a:outerShdw>
          </a:effectLst>
        </p:spPr>
        <p:txBody>
          <a:bodyPr>
            <a:normAutofit/>
          </a:bodyPr>
          <a:lstStyle>
            <a:lvl1pPr algn="l">
              <a:defRPr sz="3600">
                <a:solidFill>
                  <a:srgbClr val="A725FF"/>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5" y="3640685"/>
            <a:ext cx="8246070" cy="610820"/>
          </a:xfrm>
          <a:noFill/>
        </p:spPr>
        <p:txBody>
          <a:bodyPr>
            <a:normAutofit/>
          </a:bodyPr>
          <a:lstStyle>
            <a:lvl1pPr marL="0" indent="0" algn="l">
              <a:buNone/>
              <a:defRPr sz="28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3/11/21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655770" y="3946095"/>
            <a:ext cx="1294032" cy="46585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0"/>
            <a:ext cx="8246070" cy="739290"/>
          </a:xfrm>
        </p:spPr>
        <p:txBody>
          <a:bodyPr>
            <a:normAutofit/>
          </a:bodyPr>
          <a:lstStyle>
            <a:lvl1pPr algn="l">
              <a:defRPr sz="3600" baseline="0">
                <a:solidFill>
                  <a:srgbClr val="A725FF"/>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350111"/>
            <a:ext cx="8246070" cy="3359506"/>
          </a:xfrm>
        </p:spPr>
        <p:txBody>
          <a:bodyPr/>
          <a:lstStyle>
            <a:lvl1pPr algn="l">
              <a:defRPr sz="2800">
                <a:solidFill>
                  <a:srgbClr val="002060"/>
                </a:solidFill>
              </a:defRPr>
            </a:lvl1pPr>
            <a:lvl2pPr algn="l">
              <a:defRPr>
                <a:solidFill>
                  <a:srgbClr val="002060"/>
                </a:solidFill>
              </a:defRPr>
            </a:lvl2pPr>
            <a:lvl3pPr algn="l">
              <a:defRPr>
                <a:solidFill>
                  <a:srgbClr val="002060"/>
                </a:solidFill>
              </a:defRPr>
            </a:lvl3pPr>
            <a:lvl4pPr algn="l">
              <a:defRPr>
                <a:solidFill>
                  <a:srgbClr val="002060"/>
                </a:solidFill>
              </a:defRPr>
            </a:lvl4pPr>
            <a:lvl5pPr algn="l">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0"/>
            <a:ext cx="6260905" cy="572644"/>
          </a:xfrm>
        </p:spPr>
        <p:txBody>
          <a:bodyPr>
            <a:normAutofit/>
          </a:bodyPr>
          <a:lstStyle>
            <a:lvl1pPr algn="l">
              <a:defRPr sz="3600">
                <a:solidFill>
                  <a:srgbClr val="A725FF"/>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5" y="1198559"/>
            <a:ext cx="6260905" cy="3511061"/>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3/11/21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3/11/21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4" y="433880"/>
            <a:ext cx="8246071" cy="763525"/>
          </a:xfrm>
        </p:spPr>
        <p:txBody>
          <a:bodyPr>
            <a:normAutofit/>
          </a:bodyPr>
          <a:lstStyle>
            <a:lvl1pPr algn="l">
              <a:defRPr sz="3600" baseline="0">
                <a:solidFill>
                  <a:srgbClr val="A725FF"/>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655520"/>
            <a:ext cx="4040188"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087040"/>
            <a:ext cx="4040188" cy="2137871"/>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655520"/>
            <a:ext cx="4041775"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087040"/>
            <a:ext cx="4041775" cy="2137871"/>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3/11/21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3/11/21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3/11/21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3/11/21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vva.org/policy.html" TargetMode="External"/><Relationship Id="rId2" Type="http://schemas.openxmlformats.org/officeDocument/2006/relationships/image" Target="../media/image15.gi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0790" y="128470"/>
            <a:ext cx="7482545" cy="5497380"/>
          </a:xfrm>
        </p:spPr>
        <p:txBody>
          <a:bodyPr>
            <a:normAutofit/>
          </a:bodyPr>
          <a:lstStyle/>
          <a:p>
            <a:pPr algn="ctr"/>
            <a:r>
              <a:rPr lang="en-US" dirty="0">
                <a:solidFill>
                  <a:schemeClr val="accent4">
                    <a:lumMod val="40000"/>
                    <a:lumOff val="60000"/>
                  </a:schemeClr>
                </a:solidFill>
                <a:latin typeface="Zapfino" charset="0"/>
                <a:ea typeface="Zapfino" charset="0"/>
                <a:cs typeface="Zapfino" charset="0"/>
              </a:rPr>
              <a:t>State Elections:        </a:t>
            </a:r>
            <a:br>
              <a:rPr lang="en-US" sz="2800" dirty="0">
                <a:solidFill>
                  <a:schemeClr val="accent4">
                    <a:lumMod val="40000"/>
                    <a:lumOff val="60000"/>
                  </a:schemeClr>
                </a:solidFill>
                <a:latin typeface="Zapfino" charset="0"/>
                <a:ea typeface="Zapfino" charset="0"/>
                <a:cs typeface="Zapfino" charset="0"/>
              </a:rPr>
            </a:br>
            <a:r>
              <a:rPr lang="en-US" dirty="0">
                <a:solidFill>
                  <a:schemeClr val="accent4">
                    <a:lumMod val="40000"/>
                    <a:lumOff val="60000"/>
                  </a:schemeClr>
                </a:solidFill>
                <a:latin typeface="Apple Chancery" charset="0"/>
                <a:ea typeface="Apple Chancery" charset="0"/>
                <a:cs typeface="Apple Chancery" charset="0"/>
              </a:rPr>
              <a:t>Incorporated </a:t>
            </a:r>
            <a:br>
              <a:rPr lang="en-US" dirty="0">
                <a:solidFill>
                  <a:schemeClr val="accent4">
                    <a:lumMod val="40000"/>
                    <a:lumOff val="60000"/>
                  </a:schemeClr>
                </a:solidFill>
                <a:latin typeface="Apple Chancery" charset="0"/>
                <a:ea typeface="Apple Chancery" charset="0"/>
                <a:cs typeface="Apple Chancery" charset="0"/>
              </a:rPr>
            </a:br>
            <a:r>
              <a:rPr lang="en-US" dirty="0">
                <a:solidFill>
                  <a:schemeClr val="accent4">
                    <a:lumMod val="40000"/>
                    <a:lumOff val="60000"/>
                  </a:schemeClr>
                </a:solidFill>
                <a:latin typeface="Apple Chancery" charset="0"/>
                <a:ea typeface="Apple Chancery" charset="0"/>
                <a:cs typeface="Apple Chancery" charset="0"/>
              </a:rPr>
              <a:t>&amp; </a:t>
            </a:r>
            <a:br>
              <a:rPr lang="en-US" dirty="0">
                <a:solidFill>
                  <a:schemeClr val="accent4">
                    <a:lumMod val="40000"/>
                    <a:lumOff val="60000"/>
                  </a:schemeClr>
                </a:solidFill>
                <a:latin typeface="Apple Chancery" charset="0"/>
                <a:ea typeface="Apple Chancery" charset="0"/>
                <a:cs typeface="Apple Chancery" charset="0"/>
              </a:rPr>
            </a:br>
            <a:r>
              <a:rPr lang="en-US" dirty="0">
                <a:solidFill>
                  <a:schemeClr val="accent4">
                    <a:lumMod val="40000"/>
                    <a:lumOff val="60000"/>
                  </a:schemeClr>
                </a:solidFill>
                <a:latin typeface="Apple Chancery" charset="0"/>
                <a:ea typeface="Apple Chancery" charset="0"/>
                <a:cs typeface="Apple Chancery" charset="0"/>
              </a:rPr>
              <a:t>Unincorporated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6345" y="1655520"/>
            <a:ext cx="2137870" cy="2145672"/>
          </a:xfrm>
          <a:prstGeom prst="rect">
            <a:avLst/>
          </a:prstGeom>
        </p:spPr>
      </p:pic>
    </p:spTree>
    <p:extLst>
      <p:ext uri="{BB962C8B-B14F-4D97-AF65-F5344CB8AC3E}">
        <p14:creationId xmlns:p14="http://schemas.microsoft.com/office/powerpoint/2010/main" val="36392037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7080" y="46174"/>
            <a:ext cx="2712602" cy="1478353"/>
          </a:xfrm>
          <a:prstGeom prst="rect">
            <a:avLst/>
          </a:prstGeom>
          <a:noFill/>
        </p:spPr>
        <p:txBody>
          <a:bodyPr wrap="none" rtlCol="0">
            <a:spAutoFit/>
          </a:bodyPr>
          <a:lstStyle/>
          <a:p>
            <a:r>
              <a:rPr lang="en-US" sz="3200" b="1" dirty="0">
                <a:solidFill>
                  <a:schemeClr val="bg1"/>
                </a:solidFill>
                <a:latin typeface="Zapfino" charset="0"/>
                <a:ea typeface="Zapfino" charset="0"/>
                <a:cs typeface="Zapfino" charset="0"/>
              </a:rPr>
              <a:t>And then?</a:t>
            </a:r>
          </a:p>
        </p:txBody>
      </p:sp>
      <p:sp>
        <p:nvSpPr>
          <p:cNvPr id="4" name="TextBox 3"/>
          <p:cNvSpPr txBox="1"/>
          <p:nvPr/>
        </p:nvSpPr>
        <p:spPr>
          <a:xfrm>
            <a:off x="143554" y="1450181"/>
            <a:ext cx="9000445" cy="3477875"/>
          </a:xfrm>
          <a:prstGeom prst="rect">
            <a:avLst/>
          </a:prstGeom>
          <a:noFill/>
        </p:spPr>
        <p:txBody>
          <a:bodyPr wrap="square" rtlCol="0">
            <a:spAutoFit/>
          </a:bodyPr>
          <a:lstStyle/>
          <a:p>
            <a:pPr marL="285750" indent="-285750">
              <a:buFont typeface="Arial" charset="0"/>
              <a:buChar char="•"/>
            </a:pPr>
            <a:r>
              <a:rPr lang="en-US" sz="2400" dirty="0"/>
              <a:t>The voting members will sign the sign-in sheet and will be given a ballot.</a:t>
            </a:r>
          </a:p>
          <a:p>
            <a:pPr marL="3943350" lvl="8" indent="-285750">
              <a:buFont typeface="Arial" charset="0"/>
              <a:buChar char="•"/>
            </a:pPr>
            <a:endParaRPr lang="en-US" sz="1200" dirty="0"/>
          </a:p>
          <a:p>
            <a:pPr marL="742950" lvl="1" indent="-285750">
              <a:buFont typeface="Arial" charset="0"/>
              <a:buChar char="•"/>
            </a:pPr>
            <a:r>
              <a:rPr lang="en-US" sz="2200" dirty="0">
                <a:solidFill>
                  <a:srgbClr val="7030A0"/>
                </a:solidFill>
              </a:rPr>
              <a:t>Ballots will be used </a:t>
            </a:r>
            <a:r>
              <a:rPr lang="en-US" sz="2200" b="1" i="1" dirty="0">
                <a:solidFill>
                  <a:srgbClr val="7030A0"/>
                </a:solidFill>
              </a:rPr>
              <a:t>regardless of</a:t>
            </a:r>
            <a:r>
              <a:rPr lang="en-US" sz="2200" dirty="0">
                <a:solidFill>
                  <a:srgbClr val="7030A0"/>
                </a:solidFill>
              </a:rPr>
              <a:t> the number of voters, or candidates.</a:t>
            </a:r>
          </a:p>
          <a:p>
            <a:pPr marL="742950" lvl="1" indent="-285750">
              <a:buFont typeface="Arial" charset="0"/>
              <a:buChar char="•"/>
            </a:pPr>
            <a:r>
              <a:rPr lang="en-US" sz="2200" dirty="0">
                <a:solidFill>
                  <a:srgbClr val="7030A0"/>
                </a:solidFill>
              </a:rPr>
              <a:t>Ballots can be found on the website: </a:t>
            </a:r>
            <a:r>
              <a:rPr lang="en-US" sz="2200" dirty="0" err="1">
                <a:solidFill>
                  <a:srgbClr val="7030A0"/>
                </a:solidFill>
              </a:rPr>
              <a:t>www.avva.org</a:t>
            </a:r>
            <a:r>
              <a:rPr lang="en-US" sz="2200" dirty="0">
                <a:solidFill>
                  <a:srgbClr val="7030A0"/>
                </a:solidFill>
              </a:rPr>
              <a:t>/</a:t>
            </a:r>
            <a:r>
              <a:rPr lang="en-US" sz="2200" dirty="0" err="1">
                <a:solidFill>
                  <a:srgbClr val="7030A0"/>
                </a:solidFill>
              </a:rPr>
              <a:t>forms.html</a:t>
            </a:r>
            <a:endParaRPr lang="en-US" sz="2400" dirty="0"/>
          </a:p>
          <a:p>
            <a:pPr marL="285750" indent="-285750">
              <a:buFont typeface="Arial" charset="0"/>
              <a:buChar char="•"/>
            </a:pPr>
            <a:endParaRPr lang="en-US" sz="1200" dirty="0"/>
          </a:p>
          <a:p>
            <a:pPr marL="285750" indent="-285750">
              <a:buFont typeface="Arial" charset="0"/>
              <a:buChar char="•"/>
            </a:pPr>
            <a:r>
              <a:rPr lang="en-US" sz="2400" dirty="0"/>
              <a:t>The candidates will be given a chance to speak to the members if they choose.</a:t>
            </a:r>
          </a:p>
          <a:p>
            <a:pPr marL="285750" indent="-285750">
              <a:buFont typeface="Arial" charset="0"/>
              <a:buChar char="•"/>
            </a:pPr>
            <a:endParaRPr lang="en-US" sz="1200" dirty="0">
              <a:solidFill>
                <a:srgbClr val="7030A0"/>
              </a:solidFill>
            </a:endParaRPr>
          </a:p>
          <a:p>
            <a:pPr marL="742950" lvl="1" indent="-285750">
              <a:buFont typeface="Arial" charset="0"/>
              <a:buChar char="•"/>
            </a:pPr>
            <a:r>
              <a:rPr lang="en-US" sz="2200" dirty="0">
                <a:solidFill>
                  <a:srgbClr val="7030A0"/>
                </a:solidFill>
              </a:rPr>
              <a:t>There can be as few as one candidate for any office, or as many as are interested.</a:t>
            </a:r>
          </a:p>
        </p:txBody>
      </p:sp>
    </p:spTree>
    <p:extLst>
      <p:ext uri="{BB962C8B-B14F-4D97-AF65-F5344CB8AC3E}">
        <p14:creationId xmlns:p14="http://schemas.microsoft.com/office/powerpoint/2010/main" val="210945520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7080" y="46174"/>
            <a:ext cx="3345788" cy="1478353"/>
          </a:xfrm>
          <a:prstGeom prst="rect">
            <a:avLst/>
          </a:prstGeom>
          <a:noFill/>
        </p:spPr>
        <p:txBody>
          <a:bodyPr wrap="none" rtlCol="0">
            <a:spAutoFit/>
          </a:bodyPr>
          <a:lstStyle/>
          <a:p>
            <a:r>
              <a:rPr lang="en-US" sz="3200" b="1" dirty="0">
                <a:solidFill>
                  <a:schemeClr val="bg1"/>
                </a:solidFill>
                <a:latin typeface="Zapfino" charset="0"/>
                <a:ea typeface="Zapfino" charset="0"/>
                <a:cs typeface="Zapfino" charset="0"/>
              </a:rPr>
              <a:t>And then </a:t>
            </a:r>
            <a:r>
              <a:rPr lang="mr-IN" sz="3200" b="1" dirty="0">
                <a:solidFill>
                  <a:schemeClr val="bg1"/>
                </a:solidFill>
                <a:latin typeface="Zapfino" charset="0"/>
                <a:ea typeface="Zapfino" charset="0"/>
                <a:cs typeface="Zapfino" charset="0"/>
              </a:rPr>
              <a:t>…</a:t>
            </a:r>
            <a:endParaRPr lang="en-US" sz="3200" b="1" dirty="0">
              <a:solidFill>
                <a:schemeClr val="bg1"/>
              </a:solidFill>
              <a:latin typeface="Zapfino" charset="0"/>
              <a:ea typeface="Zapfino" charset="0"/>
              <a:cs typeface="Zapfino" charset="0"/>
            </a:endParaRPr>
          </a:p>
        </p:txBody>
      </p:sp>
      <p:sp>
        <p:nvSpPr>
          <p:cNvPr id="4" name="TextBox 3"/>
          <p:cNvSpPr txBox="1"/>
          <p:nvPr/>
        </p:nvSpPr>
        <p:spPr>
          <a:xfrm>
            <a:off x="143555" y="1197405"/>
            <a:ext cx="8856890" cy="3077766"/>
          </a:xfrm>
          <a:prstGeom prst="rect">
            <a:avLst/>
          </a:prstGeom>
          <a:noFill/>
        </p:spPr>
        <p:txBody>
          <a:bodyPr wrap="square" rtlCol="0">
            <a:spAutoFit/>
          </a:bodyPr>
          <a:lstStyle/>
          <a:p>
            <a:pPr marL="285750" indent="-285750">
              <a:buFont typeface="Arial" charset="0"/>
              <a:buChar char="•"/>
            </a:pPr>
            <a:endParaRPr lang="en-US" sz="2400" dirty="0"/>
          </a:p>
          <a:p>
            <a:pPr marL="285750" indent="-285750">
              <a:buFont typeface="Arial" charset="0"/>
              <a:buChar char="•"/>
            </a:pPr>
            <a:r>
              <a:rPr lang="en-US" sz="2400" dirty="0"/>
              <a:t>The members will mark their ballots to designate their choice for each office:</a:t>
            </a:r>
          </a:p>
          <a:p>
            <a:pPr marL="742950" lvl="1" indent="-285750">
              <a:buFont typeface="Arial" charset="0"/>
              <a:buChar char="•"/>
            </a:pPr>
            <a:endParaRPr lang="en-US" sz="1200" dirty="0">
              <a:solidFill>
                <a:srgbClr val="7030A0"/>
              </a:solidFill>
            </a:endParaRPr>
          </a:p>
          <a:p>
            <a:pPr marL="742950" lvl="1" indent="-285750">
              <a:buFont typeface="Arial" charset="0"/>
              <a:buChar char="•"/>
            </a:pPr>
            <a:r>
              <a:rPr lang="en-US" sz="2200" b="1" dirty="0">
                <a:solidFill>
                  <a:srgbClr val="7030A0"/>
                </a:solidFill>
              </a:rPr>
              <a:t>Unincorporated States</a:t>
            </a:r>
            <a:r>
              <a:rPr lang="en-US" sz="2200" dirty="0">
                <a:solidFill>
                  <a:srgbClr val="7030A0"/>
                </a:solidFill>
              </a:rPr>
              <a:t>:  There will be one position opening for state representative.</a:t>
            </a:r>
          </a:p>
          <a:p>
            <a:pPr marL="742950" lvl="1" indent="-285750">
              <a:buFont typeface="Arial" charset="0"/>
              <a:buChar char="•"/>
            </a:pPr>
            <a:r>
              <a:rPr lang="en-US" sz="2200" b="1" dirty="0">
                <a:solidFill>
                  <a:srgbClr val="7030A0"/>
                </a:solidFill>
              </a:rPr>
              <a:t>Incorporated States</a:t>
            </a:r>
            <a:r>
              <a:rPr lang="en-US" sz="2200" dirty="0">
                <a:solidFill>
                  <a:srgbClr val="7030A0"/>
                </a:solidFill>
              </a:rPr>
              <a:t>:  There will be one position opening for each of the 4 offices.</a:t>
            </a:r>
          </a:p>
          <a:p>
            <a:pPr marL="285750" indent="-285750">
              <a:buFont typeface="Arial" charset="0"/>
              <a:buChar char="•"/>
            </a:pPr>
            <a:endParaRPr lang="en-US" sz="2200" dirty="0">
              <a:solidFill>
                <a:srgbClr val="7030A0"/>
              </a:solidFill>
            </a:endParaRPr>
          </a:p>
        </p:txBody>
      </p:sp>
      <p:pic>
        <p:nvPicPr>
          <p:cNvPr id="5" name="Picture 4" descr="ABstract-People-Clip-A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1180" y="3640685"/>
            <a:ext cx="1832460" cy="1506018"/>
          </a:xfrm>
          <a:prstGeom prst="rect">
            <a:avLst/>
          </a:prstGeom>
        </p:spPr>
      </p:pic>
    </p:spTree>
    <p:extLst>
      <p:ext uri="{BB962C8B-B14F-4D97-AF65-F5344CB8AC3E}">
        <p14:creationId xmlns:p14="http://schemas.microsoft.com/office/powerpoint/2010/main" val="202221902"/>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43555" y="1468977"/>
            <a:ext cx="7635250" cy="3546053"/>
          </a:xfrm>
        </p:spPr>
        <p:txBody>
          <a:bodyPr>
            <a:normAutofit fontScale="92500"/>
          </a:bodyPr>
          <a:lstStyle/>
          <a:p>
            <a:pPr>
              <a:buFont typeface="Arial" charset="0"/>
              <a:buChar char="•"/>
            </a:pPr>
            <a:r>
              <a:rPr lang="en-US" dirty="0"/>
              <a:t>The ballots will be collected by the election chair.</a:t>
            </a:r>
          </a:p>
          <a:p>
            <a:pPr marL="2686050" lvl="5" indent="-514350">
              <a:buFont typeface="+mj-lt"/>
              <a:buAutoNum type="alphaLcParenR"/>
            </a:pPr>
            <a:endParaRPr lang="en-US" dirty="0"/>
          </a:p>
          <a:p>
            <a:pPr marL="971550" lvl="1" indent="-514350">
              <a:buFont typeface="+mj-lt"/>
              <a:buAutoNum type="alphaLcParenR"/>
            </a:pPr>
            <a:r>
              <a:rPr lang="en-US" dirty="0">
                <a:solidFill>
                  <a:schemeClr val="accent4">
                    <a:lumMod val="40000"/>
                    <a:lumOff val="60000"/>
                  </a:schemeClr>
                </a:solidFill>
              </a:rPr>
              <a:t>The election chair (and tellers if appointed by the chair) will count the ballots for each office.</a:t>
            </a:r>
          </a:p>
          <a:p>
            <a:pPr marL="971550" lvl="1" indent="-514350">
              <a:buFont typeface="+mj-lt"/>
              <a:buAutoNum type="alphaLcParenR"/>
            </a:pPr>
            <a:r>
              <a:rPr lang="en-US" dirty="0">
                <a:solidFill>
                  <a:schemeClr val="accent4">
                    <a:lumMod val="40000"/>
                    <a:lumOff val="60000"/>
                  </a:schemeClr>
                </a:solidFill>
              </a:rPr>
              <a:t>The election chair will announce the results.</a:t>
            </a:r>
          </a:p>
          <a:p>
            <a:pPr marL="971550" lvl="1" indent="-514350">
              <a:buFont typeface="+mj-lt"/>
              <a:buAutoNum type="alphaLcParenR"/>
            </a:pPr>
            <a:r>
              <a:rPr lang="en-US" dirty="0">
                <a:solidFill>
                  <a:schemeClr val="accent4">
                    <a:lumMod val="40000"/>
                    <a:lumOff val="60000"/>
                  </a:schemeClr>
                </a:solidFill>
              </a:rPr>
              <a:t>The oath of office will be administered.</a:t>
            </a:r>
          </a:p>
          <a:p>
            <a:pPr marL="1371600" lvl="2" indent="-514350">
              <a:buFont typeface="+mj-lt"/>
              <a:buAutoNum type="alphaLcParenR"/>
            </a:pPr>
            <a:r>
              <a:rPr lang="en-US" dirty="0"/>
              <a:t>This should be done by any past rep or officer, or by a VVA member.</a:t>
            </a:r>
          </a:p>
        </p:txBody>
      </p:sp>
      <p:sp>
        <p:nvSpPr>
          <p:cNvPr id="2" name="TextBox 1"/>
          <p:cNvSpPr txBox="1"/>
          <p:nvPr/>
        </p:nvSpPr>
        <p:spPr>
          <a:xfrm>
            <a:off x="754375" y="36576"/>
            <a:ext cx="4428445" cy="1305101"/>
          </a:xfrm>
          <a:prstGeom prst="rect">
            <a:avLst/>
          </a:prstGeom>
          <a:noFill/>
        </p:spPr>
        <p:txBody>
          <a:bodyPr wrap="square" rtlCol="0">
            <a:spAutoFit/>
          </a:bodyPr>
          <a:lstStyle/>
          <a:p>
            <a:r>
              <a:rPr lang="en-US" sz="2800" b="1">
                <a:solidFill>
                  <a:schemeClr val="bg1"/>
                </a:solidFill>
                <a:latin typeface="Zapfino" charset="0"/>
                <a:ea typeface="Zapfino" charset="0"/>
                <a:cs typeface="Zapfino" charset="0"/>
              </a:rPr>
              <a:t>Almost there!</a:t>
            </a:r>
          </a:p>
        </p:txBody>
      </p:sp>
    </p:spTree>
    <p:extLst>
      <p:ext uri="{BB962C8B-B14F-4D97-AF65-F5344CB8AC3E}">
        <p14:creationId xmlns:p14="http://schemas.microsoft.com/office/powerpoint/2010/main" val="15150431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788" y="2113635"/>
            <a:ext cx="5985672" cy="2290575"/>
          </a:xfrm>
        </p:spPr>
        <p:txBody>
          <a:bodyPr>
            <a:normAutofit fontScale="85000" lnSpcReduction="20000"/>
          </a:bodyPr>
          <a:lstStyle/>
          <a:p>
            <a:pPr marL="0" indent="0">
              <a:buClr>
                <a:schemeClr val="accent4">
                  <a:lumMod val="60000"/>
                  <a:lumOff val="40000"/>
                </a:schemeClr>
              </a:buClr>
              <a:buNone/>
            </a:pPr>
            <a:r>
              <a:rPr lang="en-US" dirty="0">
                <a:latin typeface="Arial" charset="0"/>
                <a:ea typeface="Arial" charset="0"/>
                <a:cs typeface="Arial" charset="0"/>
              </a:rPr>
              <a:t>It is possible for there to be </a:t>
            </a:r>
            <a:r>
              <a:rPr lang="en-US" b="1" u="sng" dirty="0">
                <a:latin typeface="Arial" charset="0"/>
                <a:ea typeface="Arial" charset="0"/>
                <a:cs typeface="Arial" charset="0"/>
              </a:rPr>
              <a:t>just one person voting</a:t>
            </a:r>
            <a:r>
              <a:rPr lang="en-US" dirty="0">
                <a:latin typeface="Arial" charset="0"/>
                <a:ea typeface="Arial" charset="0"/>
                <a:cs typeface="Arial" charset="0"/>
              </a:rPr>
              <a:t> in unincorporated states. </a:t>
            </a:r>
            <a:r>
              <a:rPr lang="en-US" sz="2400" dirty="0">
                <a:latin typeface="Arial" charset="0"/>
                <a:ea typeface="Arial" charset="0"/>
                <a:cs typeface="Arial" charset="0"/>
              </a:rPr>
              <a:t>(As long as there is at least one chapter rep/president who was duly elected)</a:t>
            </a:r>
          </a:p>
          <a:p>
            <a:pPr marL="0" indent="0">
              <a:buClr>
                <a:schemeClr val="accent4">
                  <a:lumMod val="60000"/>
                  <a:lumOff val="40000"/>
                </a:schemeClr>
              </a:buClr>
              <a:buNone/>
            </a:pPr>
            <a:endParaRPr lang="en-US" dirty="0">
              <a:latin typeface="Arial" charset="0"/>
              <a:ea typeface="Arial" charset="0"/>
              <a:cs typeface="Arial" charset="0"/>
            </a:endParaRPr>
          </a:p>
          <a:p>
            <a:pPr marL="0" indent="0">
              <a:buClr>
                <a:schemeClr val="accent4">
                  <a:lumMod val="60000"/>
                  <a:lumOff val="40000"/>
                </a:schemeClr>
              </a:buClr>
              <a:buNone/>
            </a:pPr>
            <a:r>
              <a:rPr lang="en-US" dirty="0">
                <a:latin typeface="Arial" charset="0"/>
                <a:ea typeface="Arial" charset="0"/>
                <a:cs typeface="Arial" charset="0"/>
              </a:rPr>
              <a:t>It is possible for there to be just one candidate, for any given office.</a:t>
            </a:r>
          </a:p>
        </p:txBody>
      </p:sp>
      <p:sp>
        <p:nvSpPr>
          <p:cNvPr id="5" name="Title 4"/>
          <p:cNvSpPr>
            <a:spLocks noGrp="1"/>
          </p:cNvSpPr>
          <p:nvPr>
            <p:ph type="title"/>
          </p:nvPr>
        </p:nvSpPr>
        <p:spPr>
          <a:xfrm>
            <a:off x="448965" y="281175"/>
            <a:ext cx="8246070" cy="739290"/>
          </a:xfrm>
        </p:spPr>
        <p:txBody>
          <a:bodyPr>
            <a:normAutofit fontScale="90000"/>
          </a:bodyPr>
          <a:lstStyle/>
          <a:p>
            <a:r>
              <a:rPr lang="en-US">
                <a:solidFill>
                  <a:schemeClr val="bg1"/>
                </a:solidFill>
                <a:latin typeface="Zapfino" charset="0"/>
                <a:ea typeface="Zapfino" charset="0"/>
                <a:cs typeface="Zapfino" charset="0"/>
              </a:rPr>
              <a:t>Some Important Details:</a:t>
            </a:r>
          </a:p>
        </p:txBody>
      </p:sp>
      <p:pic>
        <p:nvPicPr>
          <p:cNvPr id="6" name="Picture 5" descr="AA04988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5281" y="1350110"/>
            <a:ext cx="1221640" cy="3837299"/>
          </a:xfrm>
          <a:prstGeom prst="rect">
            <a:avLst/>
          </a:prstGeom>
        </p:spPr>
      </p:pic>
    </p:spTree>
    <p:extLst>
      <p:ext uri="{BB962C8B-B14F-4D97-AF65-F5344CB8AC3E}">
        <p14:creationId xmlns:p14="http://schemas.microsoft.com/office/powerpoint/2010/main" val="508542514"/>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5" y="1808225"/>
            <a:ext cx="5985672" cy="2806754"/>
          </a:xfrm>
        </p:spPr>
        <p:txBody>
          <a:bodyPr>
            <a:normAutofit fontScale="70000" lnSpcReduction="20000"/>
          </a:bodyPr>
          <a:lstStyle/>
          <a:p>
            <a:pPr marL="0" indent="0">
              <a:buClr>
                <a:schemeClr val="accent4">
                  <a:lumMod val="60000"/>
                  <a:lumOff val="40000"/>
                </a:schemeClr>
              </a:buClr>
              <a:buNone/>
            </a:pPr>
            <a:r>
              <a:rPr lang="en-US" dirty="0">
                <a:latin typeface="Arial" charset="0"/>
                <a:ea typeface="Arial" charset="0"/>
                <a:cs typeface="Arial" charset="0"/>
              </a:rPr>
              <a:t>Ballots, sign-in sheets, and the election results form must be sent to the regional director within 21 days of the election date!</a:t>
            </a:r>
          </a:p>
          <a:p>
            <a:pPr marL="0" indent="0">
              <a:buClr>
                <a:schemeClr val="accent4">
                  <a:lumMod val="60000"/>
                  <a:lumOff val="40000"/>
                </a:schemeClr>
              </a:buClr>
              <a:buNone/>
            </a:pPr>
            <a:endParaRPr lang="en-US" sz="1400" dirty="0">
              <a:latin typeface="Arial" charset="0"/>
              <a:ea typeface="Arial" charset="0"/>
              <a:cs typeface="Arial" charset="0"/>
            </a:endParaRPr>
          </a:p>
          <a:p>
            <a:pPr marL="0" indent="0">
              <a:buClr>
                <a:schemeClr val="accent4">
                  <a:lumMod val="60000"/>
                  <a:lumOff val="40000"/>
                </a:schemeClr>
              </a:buClr>
              <a:buNone/>
            </a:pPr>
            <a:r>
              <a:rPr lang="en-US" dirty="0">
                <a:latin typeface="Arial" charset="0"/>
                <a:ea typeface="Arial" charset="0"/>
                <a:cs typeface="Arial" charset="0"/>
              </a:rPr>
              <a:t>	</a:t>
            </a:r>
            <a:r>
              <a:rPr lang="en-US" i="1" dirty="0">
                <a:solidFill>
                  <a:srgbClr val="7030A0"/>
                </a:solidFill>
                <a:latin typeface="Arial" charset="0"/>
                <a:ea typeface="Arial" charset="0"/>
                <a:cs typeface="Arial" charset="0"/>
              </a:rPr>
              <a:t>These documents can be found on the 	AVVA website: </a:t>
            </a:r>
            <a:r>
              <a:rPr lang="en-US" i="1" dirty="0" err="1">
                <a:solidFill>
                  <a:srgbClr val="7030A0"/>
                </a:solidFill>
                <a:latin typeface="Arial" charset="0"/>
                <a:ea typeface="Arial" charset="0"/>
                <a:cs typeface="Arial" charset="0"/>
              </a:rPr>
              <a:t>www.avva.org</a:t>
            </a:r>
            <a:r>
              <a:rPr lang="en-US" i="1" dirty="0">
                <a:solidFill>
                  <a:srgbClr val="7030A0"/>
                </a:solidFill>
                <a:latin typeface="Arial" charset="0"/>
                <a:ea typeface="Arial" charset="0"/>
                <a:cs typeface="Arial" charset="0"/>
              </a:rPr>
              <a:t>/</a:t>
            </a:r>
            <a:r>
              <a:rPr lang="en-US" i="1" dirty="0" err="1">
                <a:solidFill>
                  <a:srgbClr val="7030A0"/>
                </a:solidFill>
                <a:latin typeface="Arial" charset="0"/>
                <a:ea typeface="Arial" charset="0"/>
                <a:cs typeface="Arial" charset="0"/>
              </a:rPr>
              <a:t>forms.html</a:t>
            </a:r>
            <a:endParaRPr lang="en-US" i="1" dirty="0">
              <a:solidFill>
                <a:srgbClr val="7030A0"/>
              </a:solidFill>
              <a:latin typeface="Arial" charset="0"/>
              <a:ea typeface="Arial" charset="0"/>
              <a:cs typeface="Arial" charset="0"/>
            </a:endParaRPr>
          </a:p>
          <a:p>
            <a:pPr marL="0" indent="0">
              <a:buClr>
                <a:schemeClr val="accent4">
                  <a:lumMod val="60000"/>
                  <a:lumOff val="40000"/>
                </a:schemeClr>
              </a:buClr>
              <a:buNone/>
            </a:pPr>
            <a:endParaRPr lang="en-US" i="1" dirty="0">
              <a:solidFill>
                <a:srgbClr val="7030A0"/>
              </a:solidFill>
              <a:latin typeface="Arial" charset="0"/>
              <a:ea typeface="Arial" charset="0"/>
              <a:cs typeface="Arial" charset="0"/>
            </a:endParaRPr>
          </a:p>
          <a:p>
            <a:pPr marL="0" indent="0">
              <a:buClr>
                <a:schemeClr val="accent4">
                  <a:lumMod val="60000"/>
                  <a:lumOff val="40000"/>
                </a:schemeClr>
              </a:buClr>
              <a:buNone/>
            </a:pPr>
            <a:r>
              <a:rPr lang="en-US" b="1" dirty="0">
                <a:latin typeface="Arial" charset="0"/>
                <a:ea typeface="Arial" charset="0"/>
                <a:cs typeface="Arial" charset="0"/>
              </a:rPr>
              <a:t>If these documents are not sent in by the deadline, it will result in your state </a:t>
            </a:r>
            <a:r>
              <a:rPr lang="en-US" b="1" u="sng" dirty="0">
                <a:latin typeface="Arial" charset="0"/>
                <a:ea typeface="Arial" charset="0"/>
                <a:cs typeface="Arial" charset="0"/>
              </a:rPr>
              <a:t>not</a:t>
            </a:r>
            <a:r>
              <a:rPr lang="en-US" b="1" dirty="0">
                <a:latin typeface="Arial" charset="0"/>
                <a:ea typeface="Arial" charset="0"/>
                <a:cs typeface="Arial" charset="0"/>
              </a:rPr>
              <a:t> being permitted a delegate at national conventions!</a:t>
            </a:r>
          </a:p>
        </p:txBody>
      </p:sp>
      <p:sp>
        <p:nvSpPr>
          <p:cNvPr id="5" name="Title 4"/>
          <p:cNvSpPr>
            <a:spLocks noGrp="1"/>
          </p:cNvSpPr>
          <p:nvPr>
            <p:ph type="title"/>
          </p:nvPr>
        </p:nvSpPr>
        <p:spPr>
          <a:xfrm>
            <a:off x="907080" y="433880"/>
            <a:ext cx="2443280" cy="739290"/>
          </a:xfrm>
        </p:spPr>
        <p:txBody>
          <a:bodyPr>
            <a:normAutofit fontScale="90000"/>
          </a:bodyPr>
          <a:lstStyle/>
          <a:p>
            <a:r>
              <a:rPr lang="en-US">
                <a:solidFill>
                  <a:schemeClr val="bg1"/>
                </a:solidFill>
                <a:latin typeface="Zapfino" charset="0"/>
                <a:ea typeface="Zapfino" charset="0"/>
                <a:cs typeface="Zapfino" charset="0"/>
              </a:rPr>
              <a:t>And:</a:t>
            </a:r>
          </a:p>
        </p:txBody>
      </p:sp>
      <p:pic>
        <p:nvPicPr>
          <p:cNvPr id="7" name="Picture 6" descr="7332958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5280" y="1350110"/>
            <a:ext cx="1453166" cy="3570279"/>
          </a:xfrm>
          <a:prstGeom prst="rect">
            <a:avLst/>
          </a:prstGeom>
        </p:spPr>
      </p:pic>
    </p:spTree>
    <p:extLst>
      <p:ext uri="{BB962C8B-B14F-4D97-AF65-F5344CB8AC3E}">
        <p14:creationId xmlns:p14="http://schemas.microsoft.com/office/powerpoint/2010/main" val="15388363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61180" y="3946095"/>
            <a:ext cx="2733954" cy="1478353"/>
          </a:xfrm>
          <a:prstGeom prst="rect">
            <a:avLst/>
          </a:prstGeom>
          <a:noFill/>
        </p:spPr>
        <p:txBody>
          <a:bodyPr wrap="none" rtlCol="0">
            <a:spAutoFit/>
          </a:bodyPr>
          <a:lstStyle/>
          <a:p>
            <a:r>
              <a:rPr lang="en-US" sz="3200" b="1" dirty="0">
                <a:solidFill>
                  <a:srgbClr val="7030A0"/>
                </a:solidFill>
                <a:latin typeface="Zapfino" charset="0"/>
                <a:ea typeface="Zapfino" charset="0"/>
                <a:cs typeface="Zapfino" charset="0"/>
              </a:rPr>
              <a:t>Questions?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4460" y="1418122"/>
            <a:ext cx="2443280" cy="3723093"/>
          </a:xfrm>
          <a:prstGeom prst="rect">
            <a:avLst/>
          </a:prstGeom>
        </p:spPr>
      </p:pic>
      <p:sp>
        <p:nvSpPr>
          <p:cNvPr id="5" name="TextBox 4"/>
          <p:cNvSpPr txBox="1"/>
          <p:nvPr/>
        </p:nvSpPr>
        <p:spPr>
          <a:xfrm>
            <a:off x="0" y="1727752"/>
            <a:ext cx="6408944" cy="2031325"/>
          </a:xfrm>
          <a:prstGeom prst="rect">
            <a:avLst/>
          </a:prstGeom>
          <a:noFill/>
        </p:spPr>
        <p:txBody>
          <a:bodyPr wrap="square" rtlCol="0">
            <a:spAutoFit/>
          </a:bodyPr>
          <a:lstStyle/>
          <a:p>
            <a:pPr algn="ctr"/>
            <a:r>
              <a:rPr lang="en-US" dirty="0"/>
              <a:t>Check out P&amp;P, Section 1, pages 13, 14, &amp; 19 for requirements</a:t>
            </a:r>
          </a:p>
          <a:p>
            <a:pPr algn="ctr"/>
            <a:r>
              <a:rPr lang="en-US" dirty="0"/>
              <a:t>And duties of the offices for states and the election chair, and</a:t>
            </a:r>
          </a:p>
          <a:p>
            <a:pPr algn="ctr"/>
            <a:r>
              <a:rPr lang="en-US" dirty="0"/>
              <a:t>check out the P&amp;P, Section 5,  for all election details!</a:t>
            </a:r>
          </a:p>
          <a:p>
            <a:pPr algn="ctr"/>
            <a:endParaRPr lang="en-US" dirty="0"/>
          </a:p>
          <a:p>
            <a:pPr algn="ctr"/>
            <a:r>
              <a:rPr lang="en-US" dirty="0">
                <a:hlinkClick r:id="rId3"/>
              </a:rPr>
              <a:t>www.avva.org/policy.html</a:t>
            </a:r>
            <a:r>
              <a:rPr lang="en-US" dirty="0"/>
              <a:t> </a:t>
            </a:r>
          </a:p>
          <a:p>
            <a:pPr algn="ctr"/>
            <a:endParaRPr lang="en-US" dirty="0"/>
          </a:p>
          <a:p>
            <a:pPr algn="ctr"/>
            <a:endParaRPr lang="en-US" dirty="0"/>
          </a:p>
        </p:txBody>
      </p:sp>
      <p:sp>
        <p:nvSpPr>
          <p:cNvPr id="2" name="TextBox 1"/>
          <p:cNvSpPr txBox="1"/>
          <p:nvPr/>
        </p:nvSpPr>
        <p:spPr>
          <a:xfrm>
            <a:off x="1819095" y="-51891"/>
            <a:ext cx="3026552" cy="1478353"/>
          </a:xfrm>
          <a:prstGeom prst="rect">
            <a:avLst/>
          </a:prstGeom>
          <a:noFill/>
        </p:spPr>
        <p:txBody>
          <a:bodyPr wrap="square" rtlCol="0">
            <a:spAutoFit/>
          </a:bodyPr>
          <a:lstStyle/>
          <a:p>
            <a:r>
              <a:rPr lang="en-US" sz="3200" b="1">
                <a:solidFill>
                  <a:schemeClr val="bg1"/>
                </a:solidFill>
                <a:latin typeface="Zapfino" charset="0"/>
                <a:ea typeface="Zapfino" charset="0"/>
                <a:cs typeface="Zapfino" charset="0"/>
              </a:rPr>
              <a:t>Finally!</a:t>
            </a:r>
          </a:p>
        </p:txBody>
      </p:sp>
    </p:spTree>
    <p:extLst>
      <p:ext uri="{BB962C8B-B14F-4D97-AF65-F5344CB8AC3E}">
        <p14:creationId xmlns:p14="http://schemas.microsoft.com/office/powerpoint/2010/main" val="80613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30280" y="1693025"/>
            <a:ext cx="3664920" cy="461665"/>
          </a:xfrm>
          <a:prstGeom prst="rect">
            <a:avLst/>
          </a:prstGeom>
          <a:pattFill prst="pct60">
            <a:fgClr>
              <a:schemeClr val="accent4">
                <a:lumMod val="60000"/>
                <a:lumOff val="40000"/>
              </a:schemeClr>
            </a:fgClr>
            <a:bgClr>
              <a:schemeClr val="bg1"/>
            </a:bgClr>
          </a:pattFill>
          <a:ln w="22225">
            <a:solidFill>
              <a:srgbClr val="7030A0"/>
            </a:solidFill>
          </a:ln>
        </p:spPr>
        <p:txBody>
          <a:bodyPr wrap="square" rtlCol="0">
            <a:spAutoFit/>
          </a:bodyPr>
          <a:lstStyle/>
          <a:p>
            <a:pPr algn="ctr"/>
            <a:r>
              <a:rPr lang="en-US" sz="2400" dirty="0">
                <a:ln w="0"/>
                <a:effectLst>
                  <a:outerShdw blurRad="38100" dist="19050" dir="2700000" algn="tl" rotWithShape="0">
                    <a:schemeClr val="dk1">
                      <a:alpha val="40000"/>
                    </a:schemeClr>
                  </a:outerShdw>
                </a:effectLst>
              </a:rPr>
              <a:t>National Board of Directors</a:t>
            </a:r>
          </a:p>
        </p:txBody>
      </p:sp>
      <p:sp>
        <p:nvSpPr>
          <p:cNvPr id="4" name="TextBox 3"/>
          <p:cNvSpPr txBox="1"/>
          <p:nvPr/>
        </p:nvSpPr>
        <p:spPr>
          <a:xfrm>
            <a:off x="4724705" y="2528212"/>
            <a:ext cx="1891800" cy="369332"/>
          </a:xfrm>
          <a:prstGeom prst="rect">
            <a:avLst/>
          </a:prstGeom>
          <a:pattFill prst="pct50">
            <a:fgClr>
              <a:schemeClr val="accent4">
                <a:lumMod val="60000"/>
                <a:lumOff val="40000"/>
              </a:schemeClr>
            </a:fgClr>
            <a:bgClr>
              <a:schemeClr val="bg1"/>
            </a:bgClr>
          </a:pattFill>
          <a:ln w="25400">
            <a:solidFill>
              <a:srgbClr val="7030A0"/>
            </a:solidFill>
          </a:ln>
        </p:spPr>
        <p:txBody>
          <a:bodyPr wrap="none" rtlCol="0">
            <a:spAutoFit/>
          </a:bodyPr>
          <a:lstStyle/>
          <a:p>
            <a:pPr algn="ctr"/>
            <a:r>
              <a:rPr lang="en-US" dirty="0"/>
              <a:t>Regional Directors</a:t>
            </a:r>
          </a:p>
        </p:txBody>
      </p:sp>
      <p:sp>
        <p:nvSpPr>
          <p:cNvPr id="5" name="TextBox 4"/>
          <p:cNvSpPr txBox="1"/>
          <p:nvPr/>
        </p:nvSpPr>
        <p:spPr>
          <a:xfrm>
            <a:off x="2479019" y="3460964"/>
            <a:ext cx="3767442" cy="369332"/>
          </a:xfrm>
          <a:prstGeom prst="rect">
            <a:avLst/>
          </a:prstGeom>
          <a:pattFill prst="pct60">
            <a:fgClr>
              <a:schemeClr val="accent4">
                <a:lumMod val="60000"/>
                <a:lumOff val="40000"/>
              </a:schemeClr>
            </a:fgClr>
            <a:bgClr>
              <a:schemeClr val="bg1"/>
            </a:bgClr>
          </a:pattFill>
          <a:ln w="15875">
            <a:solidFill>
              <a:srgbClr val="7030A0"/>
            </a:solidFill>
          </a:ln>
        </p:spPr>
        <p:txBody>
          <a:bodyPr wrap="none" rtlCol="0">
            <a:spAutoFit/>
          </a:bodyPr>
          <a:lstStyle/>
          <a:p>
            <a:pPr algn="ctr"/>
            <a:r>
              <a:rPr lang="en-US" dirty="0"/>
              <a:t>Incorporated &amp; Unincorporated States</a:t>
            </a:r>
          </a:p>
        </p:txBody>
      </p:sp>
      <p:sp>
        <p:nvSpPr>
          <p:cNvPr id="6" name="TextBox 5"/>
          <p:cNvSpPr txBox="1"/>
          <p:nvPr/>
        </p:nvSpPr>
        <p:spPr>
          <a:xfrm>
            <a:off x="1976015" y="4338233"/>
            <a:ext cx="4886560" cy="369332"/>
          </a:xfrm>
          <a:prstGeom prst="rect">
            <a:avLst/>
          </a:prstGeom>
          <a:pattFill prst="pct60">
            <a:fgClr>
              <a:schemeClr val="accent4">
                <a:lumMod val="60000"/>
                <a:lumOff val="40000"/>
              </a:schemeClr>
            </a:fgClr>
            <a:bgClr>
              <a:schemeClr val="bg1"/>
            </a:bgClr>
          </a:pattFill>
          <a:ln w="15875">
            <a:solidFill>
              <a:srgbClr val="7030A0"/>
            </a:solidFill>
          </a:ln>
        </p:spPr>
        <p:txBody>
          <a:bodyPr wrap="square" rtlCol="0">
            <a:spAutoFit/>
          </a:bodyPr>
          <a:lstStyle/>
          <a:p>
            <a:pPr algn="ctr"/>
            <a:r>
              <a:rPr lang="en-US" dirty="0"/>
              <a:t>Incorporated &amp; Unincorporated Chapters</a:t>
            </a:r>
          </a:p>
        </p:txBody>
      </p:sp>
      <p:sp>
        <p:nvSpPr>
          <p:cNvPr id="7" name="Title 1"/>
          <p:cNvSpPr txBox="1">
            <a:spLocks/>
          </p:cNvSpPr>
          <p:nvPr/>
        </p:nvSpPr>
        <p:spPr>
          <a:xfrm>
            <a:off x="-284890" y="140653"/>
            <a:ext cx="7024430" cy="95210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solidFill>
                <a:latin typeface="Zapfino" charset="0"/>
                <a:ea typeface="Zapfino" charset="0"/>
                <a:cs typeface="Zapfino" charset="0"/>
              </a:rPr>
              <a:t>AVVA Organizational Levels</a:t>
            </a:r>
          </a:p>
        </p:txBody>
      </p:sp>
      <p:cxnSp>
        <p:nvCxnSpPr>
          <p:cNvPr id="9" name="Straight Arrow Connector 8"/>
          <p:cNvCxnSpPr/>
          <p:nvPr/>
        </p:nvCxnSpPr>
        <p:spPr>
          <a:xfrm>
            <a:off x="3044950" y="2182181"/>
            <a:ext cx="0" cy="305410"/>
          </a:xfrm>
          <a:prstGeom prst="straightConnector1">
            <a:avLst/>
          </a:prstGeom>
          <a:ln>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335525" y="2897544"/>
            <a:ext cx="0" cy="437731"/>
          </a:xfrm>
          <a:prstGeom prst="straightConnector1">
            <a:avLst/>
          </a:prstGeom>
          <a:ln>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362740" y="3830296"/>
            <a:ext cx="0" cy="421209"/>
          </a:xfrm>
          <a:prstGeom prst="straightConnector1">
            <a:avLst/>
          </a:prstGeom>
          <a:ln>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76015" y="2532990"/>
            <a:ext cx="1808508" cy="369332"/>
          </a:xfrm>
          <a:prstGeom prst="rect">
            <a:avLst/>
          </a:prstGeom>
          <a:pattFill prst="pct50">
            <a:fgClr>
              <a:schemeClr val="accent4">
                <a:lumMod val="60000"/>
                <a:lumOff val="40000"/>
              </a:schemeClr>
            </a:fgClr>
            <a:bgClr>
              <a:schemeClr val="bg1"/>
            </a:bgClr>
          </a:pattFill>
          <a:ln w="25400">
            <a:solidFill>
              <a:srgbClr val="7030A0"/>
            </a:solidFill>
          </a:ln>
        </p:spPr>
        <p:txBody>
          <a:bodyPr wrap="none" rtlCol="0">
            <a:spAutoFit/>
          </a:bodyPr>
          <a:lstStyle/>
          <a:p>
            <a:pPr algn="ctr"/>
            <a:r>
              <a:rPr lang="en-US" dirty="0"/>
              <a:t>National Officers</a:t>
            </a:r>
          </a:p>
        </p:txBody>
      </p:sp>
      <p:cxnSp>
        <p:nvCxnSpPr>
          <p:cNvPr id="14" name="Straight Arrow Connector 13"/>
          <p:cNvCxnSpPr/>
          <p:nvPr/>
        </p:nvCxnSpPr>
        <p:spPr>
          <a:xfrm>
            <a:off x="3961180" y="2712878"/>
            <a:ext cx="610820" cy="0"/>
          </a:xfrm>
          <a:prstGeom prst="straightConnector1">
            <a:avLst/>
          </a:prstGeom>
          <a:ln w="158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95253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6260" y="739290"/>
            <a:ext cx="6260905" cy="572644"/>
          </a:xfrm>
        </p:spPr>
        <p:txBody>
          <a:bodyPr>
            <a:normAutofit fontScale="90000"/>
          </a:bodyPr>
          <a:lstStyle/>
          <a:p>
            <a:r>
              <a:rPr lang="en-US" dirty="0">
                <a:solidFill>
                  <a:schemeClr val="accent4">
                    <a:lumMod val="40000"/>
                    <a:lumOff val="60000"/>
                  </a:schemeClr>
                </a:solidFill>
                <a:latin typeface="Zapfino" charset="0"/>
                <a:ea typeface="Zapfino" charset="0"/>
                <a:cs typeface="Zapfino" charset="0"/>
              </a:rPr>
              <a:t>Why Hold Elections?</a:t>
            </a:r>
          </a:p>
        </p:txBody>
      </p:sp>
      <p:sp>
        <p:nvSpPr>
          <p:cNvPr id="5" name="Content Placeholder 4"/>
          <p:cNvSpPr>
            <a:spLocks noGrp="1"/>
          </p:cNvSpPr>
          <p:nvPr>
            <p:ph idx="1"/>
          </p:nvPr>
        </p:nvSpPr>
        <p:spPr>
          <a:xfrm>
            <a:off x="2434130" y="1808225"/>
            <a:ext cx="5802790" cy="3054100"/>
          </a:xfrm>
        </p:spPr>
        <p:txBody>
          <a:bodyPr>
            <a:normAutofit fontScale="85000" lnSpcReduction="10000"/>
          </a:bodyPr>
          <a:lstStyle/>
          <a:p>
            <a:r>
              <a:rPr lang="en-US" dirty="0">
                <a:latin typeface="Arial" charset="0"/>
                <a:ea typeface="Arial" charset="0"/>
                <a:cs typeface="Arial" charset="0"/>
              </a:rPr>
              <a:t>Ensures representation on a national level.</a:t>
            </a:r>
          </a:p>
          <a:p>
            <a:endParaRPr lang="en-US" sz="1600" dirty="0">
              <a:latin typeface="Arial" charset="0"/>
              <a:ea typeface="Arial" charset="0"/>
              <a:cs typeface="Arial" charset="0"/>
            </a:endParaRPr>
          </a:p>
          <a:p>
            <a:r>
              <a:rPr lang="en-US" dirty="0">
                <a:latin typeface="Arial" charset="0"/>
                <a:ea typeface="Arial" charset="0"/>
                <a:cs typeface="Arial" charset="0"/>
              </a:rPr>
              <a:t>Helps to keep your organization on track &amp; provides better communication with national and your chapters.</a:t>
            </a:r>
          </a:p>
          <a:p>
            <a:endParaRPr lang="en-US" sz="1600" dirty="0">
              <a:latin typeface="Arial" charset="0"/>
              <a:ea typeface="Arial" charset="0"/>
              <a:cs typeface="Arial" charset="0"/>
            </a:endParaRPr>
          </a:p>
          <a:p>
            <a:r>
              <a:rPr lang="en-US" dirty="0">
                <a:latin typeface="Arial" charset="0"/>
                <a:ea typeface="Arial" charset="0"/>
                <a:cs typeface="Arial" charset="0"/>
              </a:rPr>
              <a:t>If incorporated, you control your money &amp; your activities.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55" y="2655873"/>
            <a:ext cx="2662333" cy="2443280"/>
          </a:xfrm>
          <a:prstGeom prst="rect">
            <a:avLst/>
          </a:prstGeom>
        </p:spPr>
      </p:pic>
    </p:spTree>
    <p:extLst>
      <p:ext uri="{BB962C8B-B14F-4D97-AF65-F5344CB8AC3E}">
        <p14:creationId xmlns:p14="http://schemas.microsoft.com/office/powerpoint/2010/main" val="1101633878"/>
      </p:ext>
    </p:extLst>
  </p:cSld>
  <p:clrMapOvr>
    <a:masterClrMapping/>
  </p:clrMapOvr>
  <p:transition spd="med">
    <p:pull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solidFill>
                  <a:schemeClr val="bg1"/>
                </a:solidFill>
                <a:latin typeface="Zapfino" charset="0"/>
                <a:ea typeface="Zapfino" charset="0"/>
                <a:cs typeface="Zapfino" charset="0"/>
              </a:rPr>
              <a:t>What are the Basics?</a:t>
            </a:r>
          </a:p>
        </p:txBody>
      </p:sp>
      <p:sp>
        <p:nvSpPr>
          <p:cNvPr id="8" name="Content Placeholder 7"/>
          <p:cNvSpPr>
            <a:spLocks noGrp="1"/>
          </p:cNvSpPr>
          <p:nvPr>
            <p:ph sz="quarter" idx="4"/>
          </p:nvPr>
        </p:nvSpPr>
        <p:spPr>
          <a:xfrm>
            <a:off x="143555" y="1350110"/>
            <a:ext cx="6377748" cy="3664920"/>
          </a:xfrm>
        </p:spPr>
        <p:txBody>
          <a:bodyPr>
            <a:normAutofit lnSpcReduction="10000"/>
          </a:bodyPr>
          <a:lstStyle/>
          <a:p>
            <a:pPr algn="l"/>
            <a:r>
              <a:rPr lang="en-US" sz="1900" dirty="0">
                <a:latin typeface="Arial" charset="0"/>
                <a:ea typeface="Arial" charset="0"/>
                <a:cs typeface="Arial" charset="0"/>
              </a:rPr>
              <a:t>Unincorporated states may elect a representative.</a:t>
            </a:r>
          </a:p>
          <a:p>
            <a:pPr algn="l"/>
            <a:endParaRPr lang="en-US" sz="900" dirty="0">
              <a:latin typeface="Arial" charset="0"/>
              <a:ea typeface="Arial" charset="0"/>
              <a:cs typeface="Arial" charset="0"/>
            </a:endParaRPr>
          </a:p>
          <a:p>
            <a:pPr algn="l"/>
            <a:r>
              <a:rPr lang="en-US" sz="1900" dirty="0">
                <a:latin typeface="Arial" charset="0"/>
                <a:ea typeface="Arial" charset="0"/>
                <a:cs typeface="Arial" charset="0"/>
              </a:rPr>
              <a:t>Incorporated states will elect the 4 officers: Pres/VP/Sec/Treas.</a:t>
            </a:r>
          </a:p>
          <a:p>
            <a:pPr algn="l"/>
            <a:endParaRPr lang="en-US" sz="900" dirty="0">
              <a:latin typeface="Arial" charset="0"/>
              <a:ea typeface="Arial" charset="0"/>
              <a:cs typeface="Arial" charset="0"/>
            </a:endParaRPr>
          </a:p>
          <a:p>
            <a:pPr algn="l"/>
            <a:r>
              <a:rPr lang="en-US" sz="1900" b="1" u="sng" dirty="0">
                <a:latin typeface="Arial" charset="0"/>
                <a:ea typeface="Arial" charset="0"/>
                <a:cs typeface="Arial" charset="0"/>
              </a:rPr>
              <a:t>Unincorporated State: </a:t>
            </a:r>
            <a:r>
              <a:rPr lang="en-US" sz="1900" dirty="0">
                <a:latin typeface="Arial" charset="0"/>
                <a:ea typeface="Arial" charset="0"/>
                <a:cs typeface="Arial" charset="0"/>
              </a:rPr>
              <a:t>Elected chapter reps &amp; presidents, and the at-large rep, are voting members of the state  organization</a:t>
            </a:r>
            <a:r>
              <a:rPr lang="en-US" sz="2100" dirty="0">
                <a:latin typeface="Arial" charset="0"/>
                <a:ea typeface="Arial" charset="0"/>
                <a:cs typeface="Arial" charset="0"/>
              </a:rPr>
              <a:t>.  </a:t>
            </a:r>
            <a:r>
              <a:rPr lang="en-US" sz="1400" b="1" dirty="0">
                <a:latin typeface="Arial" charset="0"/>
                <a:ea typeface="Arial" charset="0"/>
                <a:cs typeface="Arial" charset="0"/>
              </a:rPr>
              <a:t>(P&amp;P 5.V.C)</a:t>
            </a:r>
          </a:p>
          <a:p>
            <a:pPr marL="742950" lvl="2" indent="-342900" algn="l"/>
            <a:r>
              <a:rPr lang="en-US" dirty="0">
                <a:solidFill>
                  <a:srgbClr val="7030A0"/>
                </a:solidFill>
                <a:latin typeface="Arial" charset="0"/>
                <a:ea typeface="Arial" charset="0"/>
                <a:cs typeface="Arial" charset="0"/>
              </a:rPr>
              <a:t>The state rep does not vote at state level elections.</a:t>
            </a:r>
          </a:p>
          <a:p>
            <a:pPr algn="l"/>
            <a:endParaRPr lang="en-US" sz="900" b="1" dirty="0">
              <a:latin typeface="Arial" charset="0"/>
              <a:ea typeface="Arial" charset="0"/>
              <a:cs typeface="Arial" charset="0"/>
            </a:endParaRPr>
          </a:p>
          <a:p>
            <a:pPr algn="l"/>
            <a:r>
              <a:rPr lang="en-US" sz="1800" b="1" u="sng" dirty="0">
                <a:latin typeface="Arial" charset="0"/>
                <a:ea typeface="Arial" charset="0"/>
                <a:cs typeface="Arial" charset="0"/>
              </a:rPr>
              <a:t>Incorporated State: </a:t>
            </a:r>
            <a:r>
              <a:rPr lang="en-US" sz="1800" dirty="0">
                <a:latin typeface="Arial" charset="0"/>
                <a:ea typeface="Arial" charset="0"/>
                <a:cs typeface="Arial" charset="0"/>
              </a:rPr>
              <a:t>The officers and all elected chapter reps/presidents, and the at-large rep are voting members of the state association. </a:t>
            </a:r>
            <a:r>
              <a:rPr lang="en-US" sz="1400" b="1" dirty="0">
                <a:latin typeface="Arial" charset="0"/>
                <a:ea typeface="Arial" charset="0"/>
                <a:cs typeface="Arial" charset="0"/>
              </a:rPr>
              <a:t>(state bylaws, article III, 3.01)</a:t>
            </a:r>
          </a:p>
          <a:p>
            <a:pPr algn="l"/>
            <a:endParaRPr lang="en-US" sz="900" dirty="0">
              <a:latin typeface="Arial" charset="0"/>
              <a:ea typeface="Arial" charset="0"/>
              <a:cs typeface="Arial" charset="0"/>
            </a:endParaRPr>
          </a:p>
          <a:p>
            <a:pPr lvl="1" algn="l"/>
            <a:endParaRPr lang="en-US" dirty="0">
              <a:solidFill>
                <a:srgbClr val="7030A0"/>
              </a:solidFill>
              <a:latin typeface="Arial" charset="0"/>
              <a:ea typeface="Arial" charset="0"/>
              <a:cs typeface="Arial" charset="0"/>
            </a:endParaRPr>
          </a:p>
          <a:p>
            <a:pPr lvl="1" algn="l"/>
            <a:endParaRPr lang="en-US" dirty="0">
              <a:solidFill>
                <a:srgbClr val="7030A0"/>
              </a:solidFill>
              <a:latin typeface="Arial" charset="0"/>
              <a:ea typeface="Arial" charset="0"/>
              <a:cs typeface="Arial" charset="0"/>
            </a:endParaRPr>
          </a:p>
          <a:p>
            <a:pPr algn="l"/>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1303" y="2724455"/>
            <a:ext cx="2631847" cy="1985165"/>
          </a:xfrm>
          <a:prstGeom prst="rect">
            <a:avLst/>
          </a:prstGeom>
        </p:spPr>
      </p:pic>
    </p:spTree>
    <p:extLst>
      <p:ext uri="{BB962C8B-B14F-4D97-AF65-F5344CB8AC3E}">
        <p14:creationId xmlns:p14="http://schemas.microsoft.com/office/powerpoint/2010/main" val="41707837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6260" y="739290"/>
            <a:ext cx="6260905" cy="572644"/>
          </a:xfrm>
        </p:spPr>
        <p:txBody>
          <a:bodyPr>
            <a:normAutofit fontScale="90000"/>
          </a:bodyPr>
          <a:lstStyle/>
          <a:p>
            <a:r>
              <a:rPr lang="en-US" b="1" dirty="0">
                <a:solidFill>
                  <a:schemeClr val="bg1"/>
                </a:solidFill>
                <a:latin typeface="Zapfino" charset="0"/>
                <a:ea typeface="Zapfino" charset="0"/>
                <a:cs typeface="Zapfino" charset="0"/>
              </a:rPr>
              <a:t>What do we do first?</a:t>
            </a:r>
          </a:p>
        </p:txBody>
      </p:sp>
      <p:sp>
        <p:nvSpPr>
          <p:cNvPr id="5" name="Content Placeholder 4"/>
          <p:cNvSpPr>
            <a:spLocks noGrp="1"/>
          </p:cNvSpPr>
          <p:nvPr>
            <p:ph idx="1"/>
          </p:nvPr>
        </p:nvSpPr>
        <p:spPr>
          <a:xfrm>
            <a:off x="754375" y="1764332"/>
            <a:ext cx="8093365" cy="3359510"/>
          </a:xfrm>
        </p:spPr>
        <p:txBody>
          <a:bodyPr>
            <a:normAutofit/>
          </a:bodyPr>
          <a:lstStyle/>
          <a:p>
            <a:r>
              <a:rPr lang="en-US" sz="2000" dirty="0">
                <a:latin typeface="Arial" charset="0"/>
                <a:ea typeface="Arial" charset="0"/>
                <a:cs typeface="Arial" charset="0"/>
              </a:rPr>
              <a:t>Incorporated &amp; Unincorporated States must:</a:t>
            </a:r>
          </a:p>
          <a:p>
            <a:endParaRPr lang="en-US" sz="2000" dirty="0">
              <a:latin typeface="Arial" charset="0"/>
              <a:ea typeface="Arial" charset="0"/>
              <a:cs typeface="Arial" charset="0"/>
            </a:endParaRPr>
          </a:p>
          <a:p>
            <a:pPr lvl="1">
              <a:buFont typeface="LucidaGrande" charset="0"/>
              <a:buChar char="✓"/>
            </a:pPr>
            <a:r>
              <a:rPr lang="en-US" sz="2000" dirty="0">
                <a:latin typeface="Arial" charset="0"/>
                <a:ea typeface="Arial" charset="0"/>
                <a:cs typeface="Arial" charset="0"/>
              </a:rPr>
              <a:t>Hold your elections between Jan 1 &amp; June 30 of the even numbers years. (e.g. 2018, 2020, 2022)</a:t>
            </a:r>
          </a:p>
          <a:p>
            <a:pPr lvl="1">
              <a:buFont typeface="LucidaGrande" charset="0"/>
              <a:buChar char="✓"/>
            </a:pPr>
            <a:endParaRPr lang="en-US" sz="2000" dirty="0">
              <a:latin typeface="Arial" charset="0"/>
              <a:ea typeface="Arial" charset="0"/>
              <a:cs typeface="Arial" charset="0"/>
            </a:endParaRPr>
          </a:p>
          <a:p>
            <a:pPr lvl="1">
              <a:buFont typeface="LucidaGrande" charset="0"/>
              <a:buChar char="✓"/>
            </a:pPr>
            <a:r>
              <a:rPr lang="en-US" sz="2000" dirty="0">
                <a:latin typeface="Arial" charset="0"/>
                <a:ea typeface="Arial" charset="0"/>
                <a:cs typeface="Arial" charset="0"/>
              </a:rPr>
              <a:t>Inform </a:t>
            </a:r>
            <a:r>
              <a:rPr lang="en-US" sz="2000" u="sng" dirty="0">
                <a:latin typeface="Arial" charset="0"/>
                <a:ea typeface="Arial" charset="0"/>
                <a:cs typeface="Arial" charset="0"/>
              </a:rPr>
              <a:t>all regular members</a:t>
            </a:r>
            <a:r>
              <a:rPr lang="en-US" sz="2000" dirty="0">
                <a:latin typeface="Arial" charset="0"/>
                <a:ea typeface="Arial" charset="0"/>
                <a:cs typeface="Arial" charset="0"/>
              </a:rPr>
              <a:t> </a:t>
            </a:r>
            <a:r>
              <a:rPr lang="en-US" sz="2000" i="1" dirty="0">
                <a:latin typeface="Arial" charset="0"/>
                <a:ea typeface="Arial" charset="0"/>
                <a:cs typeface="Arial" charset="0"/>
              </a:rPr>
              <a:t>in your state </a:t>
            </a:r>
            <a:r>
              <a:rPr lang="en-US" sz="2000" dirty="0">
                <a:latin typeface="Arial" charset="0"/>
                <a:ea typeface="Arial" charset="0"/>
                <a:cs typeface="Arial" charset="0"/>
              </a:rPr>
              <a:t>of the election date, and the offices that are available, before the election meeting date!</a:t>
            </a:r>
          </a:p>
        </p:txBody>
      </p:sp>
      <p:pic>
        <p:nvPicPr>
          <p:cNvPr id="6" name="Picture 5" descr="7332958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0" y="2303924"/>
            <a:ext cx="1068935" cy="2819918"/>
          </a:xfrm>
          <a:prstGeom prst="rect">
            <a:avLst/>
          </a:prstGeom>
        </p:spPr>
      </p:pic>
    </p:spTree>
    <p:extLst>
      <p:ext uri="{BB962C8B-B14F-4D97-AF65-F5344CB8AC3E}">
        <p14:creationId xmlns:p14="http://schemas.microsoft.com/office/powerpoint/2010/main" val="644404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0685" y="128470"/>
            <a:ext cx="6192401" cy="1131848"/>
          </a:xfrm>
          <a:prstGeom prst="rect">
            <a:avLst/>
          </a:prstGeom>
          <a:noFill/>
        </p:spPr>
        <p:txBody>
          <a:bodyPr wrap="none" rtlCol="0">
            <a:spAutoFit/>
          </a:bodyPr>
          <a:lstStyle/>
          <a:p>
            <a:r>
              <a:rPr lang="en-US" sz="2400" dirty="0">
                <a:solidFill>
                  <a:schemeClr val="bg1"/>
                </a:solidFill>
                <a:latin typeface="Zapfino" charset="0"/>
                <a:ea typeface="Zapfino" charset="0"/>
                <a:cs typeface="Zapfino" charset="0"/>
              </a:rPr>
              <a:t>Steps to take for State Elections:</a:t>
            </a:r>
          </a:p>
        </p:txBody>
      </p:sp>
      <p:sp>
        <p:nvSpPr>
          <p:cNvPr id="4" name="Content Placeholder 4"/>
          <p:cNvSpPr txBox="1">
            <a:spLocks/>
          </p:cNvSpPr>
          <p:nvPr/>
        </p:nvSpPr>
        <p:spPr>
          <a:xfrm>
            <a:off x="300685" y="1808224"/>
            <a:ext cx="7325415" cy="29013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dirty="0"/>
              <a:t>Decide on an Election Chairperson:</a:t>
            </a:r>
          </a:p>
          <a:p>
            <a:pPr marL="914400" lvl="1" indent="-514350">
              <a:buFont typeface="+mj-lt"/>
              <a:buAutoNum type="alphaLcParenR"/>
            </a:pPr>
            <a:r>
              <a:rPr lang="en-US" sz="2400" dirty="0">
                <a:solidFill>
                  <a:srgbClr val="7030A0"/>
                </a:solidFill>
              </a:rPr>
              <a:t>This person is appointed by your current state president or representative.</a:t>
            </a:r>
          </a:p>
          <a:p>
            <a:pPr marL="914400" lvl="1" indent="-514350">
              <a:buFont typeface="+mj-lt"/>
              <a:buAutoNum type="alphaLcParenR"/>
            </a:pPr>
            <a:r>
              <a:rPr lang="en-US" sz="2400" dirty="0">
                <a:solidFill>
                  <a:srgbClr val="7030A0"/>
                </a:solidFill>
              </a:rPr>
              <a:t>This person must be either a member of your AVVA or your corresponding VVA state organization.</a:t>
            </a:r>
          </a:p>
          <a:p>
            <a:pPr marL="914400" lvl="1" indent="-514350">
              <a:buFont typeface="+mj-lt"/>
              <a:buAutoNum type="arabicPeriod"/>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6100" y="1960930"/>
            <a:ext cx="1182968" cy="2877160"/>
          </a:xfrm>
          <a:prstGeom prst="rect">
            <a:avLst/>
          </a:prstGeom>
        </p:spPr>
      </p:pic>
    </p:spTree>
    <p:extLst>
      <p:ext uri="{BB962C8B-B14F-4D97-AF65-F5344CB8AC3E}">
        <p14:creationId xmlns:p14="http://schemas.microsoft.com/office/powerpoint/2010/main" val="1426658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43555" y="891995"/>
            <a:ext cx="7177135" cy="3664920"/>
          </a:xfrm>
        </p:spPr>
        <p:txBody>
          <a:bodyPr>
            <a:normAutofit fontScale="77500" lnSpcReduction="20000"/>
          </a:bodyPr>
          <a:lstStyle/>
          <a:p>
            <a:pPr marL="514350" indent="-514350">
              <a:buFont typeface="+mj-lt"/>
              <a:buAutoNum type="arabicPeriod" startAt="2"/>
            </a:pPr>
            <a:r>
              <a:rPr lang="en-US" dirty="0">
                <a:latin typeface="Arial" charset="0"/>
                <a:ea typeface="Arial" charset="0"/>
                <a:cs typeface="Arial" charset="0"/>
              </a:rPr>
              <a:t>The current president, representative, or the election chair must inform all members:</a:t>
            </a:r>
          </a:p>
          <a:p>
            <a:pPr marL="2686050" lvl="5" indent="-514350">
              <a:buFont typeface="+mj-lt"/>
              <a:buAutoNum type="alphaLcParenR"/>
            </a:pPr>
            <a:endParaRPr lang="en-US" dirty="0">
              <a:latin typeface="Arial" charset="0"/>
              <a:ea typeface="Arial" charset="0"/>
              <a:cs typeface="Arial" charset="0"/>
            </a:endParaRPr>
          </a:p>
          <a:p>
            <a:pPr marL="971550" lvl="1" indent="-514350">
              <a:buFont typeface="+mj-lt"/>
              <a:buAutoNum type="alphaLcParenR"/>
            </a:pPr>
            <a:r>
              <a:rPr lang="en-US" dirty="0">
                <a:solidFill>
                  <a:schemeClr val="accent4">
                    <a:lumMod val="40000"/>
                    <a:lumOff val="60000"/>
                  </a:schemeClr>
                </a:solidFill>
                <a:latin typeface="Arial" charset="0"/>
                <a:ea typeface="Arial" charset="0"/>
                <a:cs typeface="Arial" charset="0"/>
              </a:rPr>
              <a:t>Of the Election date, place, and time.</a:t>
            </a:r>
          </a:p>
          <a:p>
            <a:pPr marL="971550" lvl="1" indent="-514350">
              <a:buFont typeface="+mj-lt"/>
              <a:buAutoNum type="alphaLcParenR"/>
            </a:pPr>
            <a:endParaRPr lang="en-US" sz="1100" dirty="0">
              <a:solidFill>
                <a:schemeClr val="accent4">
                  <a:lumMod val="40000"/>
                  <a:lumOff val="60000"/>
                </a:schemeClr>
              </a:solidFill>
              <a:latin typeface="Arial" charset="0"/>
              <a:ea typeface="Arial" charset="0"/>
              <a:cs typeface="Arial" charset="0"/>
            </a:endParaRPr>
          </a:p>
          <a:p>
            <a:pPr marL="971550" lvl="1" indent="-514350">
              <a:buFont typeface="+mj-lt"/>
              <a:buAutoNum type="alphaLcParenR"/>
            </a:pPr>
            <a:r>
              <a:rPr lang="en-US" dirty="0">
                <a:solidFill>
                  <a:schemeClr val="accent4">
                    <a:lumMod val="40000"/>
                    <a:lumOff val="60000"/>
                  </a:schemeClr>
                </a:solidFill>
                <a:latin typeface="Arial" charset="0"/>
                <a:ea typeface="Arial" charset="0"/>
                <a:cs typeface="Arial" charset="0"/>
              </a:rPr>
              <a:t>Of the offices that are open for candidates.</a:t>
            </a:r>
          </a:p>
          <a:p>
            <a:pPr marL="971550" lvl="1" indent="-514350">
              <a:buFont typeface="+mj-lt"/>
              <a:buAutoNum type="alphaLcParenR"/>
            </a:pPr>
            <a:endParaRPr lang="en-US" sz="1200" dirty="0">
              <a:solidFill>
                <a:schemeClr val="accent4">
                  <a:lumMod val="40000"/>
                  <a:lumOff val="60000"/>
                </a:schemeClr>
              </a:solidFill>
              <a:latin typeface="Arial" charset="0"/>
              <a:ea typeface="Arial" charset="0"/>
              <a:cs typeface="Arial" charset="0"/>
            </a:endParaRPr>
          </a:p>
          <a:p>
            <a:pPr marL="971550" lvl="1" indent="-514350">
              <a:buFont typeface="+mj-lt"/>
              <a:buAutoNum type="alphaLcParenR"/>
            </a:pPr>
            <a:r>
              <a:rPr lang="en-US" dirty="0">
                <a:solidFill>
                  <a:schemeClr val="accent4">
                    <a:lumMod val="40000"/>
                    <a:lumOff val="60000"/>
                  </a:schemeClr>
                </a:solidFill>
                <a:latin typeface="Arial" charset="0"/>
                <a:ea typeface="Arial" charset="0"/>
                <a:cs typeface="Arial" charset="0"/>
              </a:rPr>
              <a:t>Of the need for a Letter of Intent for all candidates.</a:t>
            </a:r>
          </a:p>
          <a:p>
            <a:pPr marL="1371600" lvl="2" indent="-514350">
              <a:buFont typeface="+mj-lt"/>
              <a:buAutoNum type="arabicPeriod"/>
            </a:pPr>
            <a:r>
              <a:rPr lang="en-US" dirty="0">
                <a:latin typeface="Arial" charset="0"/>
                <a:ea typeface="Arial" charset="0"/>
                <a:cs typeface="Arial" charset="0"/>
              </a:rPr>
              <a:t>You must submit letters of intent, as there are NO nominations from the floor!</a:t>
            </a:r>
          </a:p>
          <a:p>
            <a:pPr marL="1371600" lvl="2" indent="-514350">
              <a:buFont typeface="+mj-lt"/>
              <a:buAutoNum type="arabicPeriod"/>
            </a:pPr>
            <a:endParaRPr lang="en-US" sz="1200" dirty="0">
              <a:latin typeface="Arial" charset="0"/>
              <a:ea typeface="Arial" charset="0"/>
              <a:cs typeface="Arial" charset="0"/>
            </a:endParaRPr>
          </a:p>
          <a:p>
            <a:pPr marL="971550" lvl="1" indent="-514350">
              <a:buFont typeface="+mj-lt"/>
              <a:buAutoNum type="alphaLcParenR"/>
            </a:pPr>
            <a:r>
              <a:rPr lang="en-US" dirty="0">
                <a:solidFill>
                  <a:schemeClr val="accent4">
                    <a:lumMod val="40000"/>
                    <a:lumOff val="60000"/>
                  </a:schemeClr>
                </a:solidFill>
                <a:latin typeface="Arial" charset="0"/>
                <a:ea typeface="Arial" charset="0"/>
                <a:cs typeface="Arial" charset="0"/>
              </a:rPr>
              <a:t>Where &amp; </a:t>
            </a:r>
            <a:r>
              <a:rPr lang="en-US" b="1" u="sng" dirty="0">
                <a:solidFill>
                  <a:schemeClr val="accent4">
                    <a:lumMod val="40000"/>
                    <a:lumOff val="60000"/>
                  </a:schemeClr>
                </a:solidFill>
                <a:latin typeface="Arial" charset="0"/>
                <a:ea typeface="Arial" charset="0"/>
                <a:cs typeface="Arial" charset="0"/>
              </a:rPr>
              <a:t>when</a:t>
            </a:r>
            <a:r>
              <a:rPr lang="en-US" dirty="0">
                <a:solidFill>
                  <a:schemeClr val="accent4">
                    <a:lumMod val="40000"/>
                    <a:lumOff val="60000"/>
                  </a:schemeClr>
                </a:solidFill>
                <a:latin typeface="Arial" charset="0"/>
                <a:ea typeface="Arial" charset="0"/>
                <a:cs typeface="Arial" charset="0"/>
              </a:rPr>
              <a:t> to send the Letters of Intent.</a:t>
            </a:r>
          </a:p>
        </p:txBody>
      </p:sp>
    </p:spTree>
    <p:extLst>
      <p:ext uri="{BB962C8B-B14F-4D97-AF65-F5344CB8AC3E}">
        <p14:creationId xmlns:p14="http://schemas.microsoft.com/office/powerpoint/2010/main" val="7395928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7080" y="1808225"/>
            <a:ext cx="7177135" cy="2901395"/>
          </a:xfrm>
        </p:spPr>
        <p:txBody>
          <a:bodyPr>
            <a:normAutofit fontScale="85000" lnSpcReduction="20000"/>
          </a:bodyPr>
          <a:lstStyle/>
          <a:p>
            <a:r>
              <a:rPr lang="en-US" dirty="0"/>
              <a:t>The members must be notified far enough ahead of the meeting date, that they are able to get their letters of intent to the election chair 45 days or more prior to the election! At least 60-75 days is strongly recommended. </a:t>
            </a:r>
          </a:p>
          <a:p>
            <a:endParaRPr lang="en-US" dirty="0"/>
          </a:p>
          <a:p>
            <a:r>
              <a:rPr lang="en-US" dirty="0"/>
              <a:t>You may use email, if you are sure of the email addresses, and you may use US mail.  But all members must be notified!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60" y="433880"/>
            <a:ext cx="1679755" cy="179348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7985" y="3793390"/>
            <a:ext cx="1521560" cy="1277969"/>
          </a:xfrm>
          <a:prstGeom prst="rect">
            <a:avLst/>
          </a:prstGeom>
        </p:spPr>
      </p:pic>
    </p:spTree>
    <p:extLst>
      <p:ext uri="{BB962C8B-B14F-4D97-AF65-F5344CB8AC3E}">
        <p14:creationId xmlns:p14="http://schemas.microsoft.com/office/powerpoint/2010/main" val="201081064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6260" y="0"/>
            <a:ext cx="5783314" cy="1305101"/>
          </a:xfrm>
          <a:prstGeom prst="rect">
            <a:avLst/>
          </a:prstGeom>
          <a:noFill/>
        </p:spPr>
        <p:txBody>
          <a:bodyPr wrap="none" rtlCol="0">
            <a:spAutoFit/>
          </a:bodyPr>
          <a:lstStyle/>
          <a:p>
            <a:r>
              <a:rPr lang="en-US" sz="2800" dirty="0">
                <a:solidFill>
                  <a:schemeClr val="bg1"/>
                </a:solidFill>
                <a:latin typeface="Zapfino" charset="0"/>
                <a:ea typeface="Zapfino" charset="0"/>
                <a:cs typeface="Zapfino" charset="0"/>
              </a:rPr>
              <a:t>So, What Happens Now?</a:t>
            </a:r>
          </a:p>
        </p:txBody>
      </p:sp>
      <p:sp>
        <p:nvSpPr>
          <p:cNvPr id="4" name="Content Placeholder 4"/>
          <p:cNvSpPr txBox="1">
            <a:spLocks/>
          </p:cNvSpPr>
          <p:nvPr/>
        </p:nvSpPr>
        <p:spPr>
          <a:xfrm>
            <a:off x="143555" y="1502815"/>
            <a:ext cx="9009595" cy="366492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The Letters of Intent are held by the election chair.</a:t>
            </a:r>
          </a:p>
          <a:p>
            <a:r>
              <a:rPr lang="en-US" sz="2800" dirty="0"/>
              <a:t>The election chair will keep a printed copy of each letter and bring them to the election meeting.</a:t>
            </a:r>
          </a:p>
          <a:p>
            <a:r>
              <a:rPr lang="en-US" sz="2800" dirty="0"/>
              <a:t>The election chair or the current president or representative, will be sure there is a sign-in sheet available for all members to sign at the election meeting.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7985" y="4251505"/>
            <a:ext cx="885688" cy="805171"/>
          </a:xfrm>
          <a:prstGeom prst="rect">
            <a:avLst/>
          </a:prstGeom>
        </p:spPr>
      </p:pic>
    </p:spTree>
    <p:extLst>
      <p:ext uri="{BB962C8B-B14F-4D97-AF65-F5344CB8AC3E}">
        <p14:creationId xmlns:p14="http://schemas.microsoft.com/office/powerpoint/2010/main" val="1201448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1523</TotalTime>
  <Words>868</Words>
  <Application>Microsoft Macintosh PowerPoint</Application>
  <PresentationFormat>On-screen Show (16:9)</PresentationFormat>
  <Paragraphs>90</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Apple Chancery</vt:lpstr>
      <vt:lpstr>Arial</vt:lpstr>
      <vt:lpstr>Calibri</vt:lpstr>
      <vt:lpstr>LucidaGrande</vt:lpstr>
      <vt:lpstr>Zapfino</vt:lpstr>
      <vt:lpstr>Office Theme</vt:lpstr>
      <vt:lpstr>State Elections:         Incorporated  &amp;  Unincorporated</vt:lpstr>
      <vt:lpstr>PowerPoint Presentation</vt:lpstr>
      <vt:lpstr>Why Hold Elections?</vt:lpstr>
      <vt:lpstr>What are the Basics?</vt:lpstr>
      <vt:lpstr>What do we do first?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Important Details:</vt:lpstr>
      <vt:lpstr>And:</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Joanna Henshaw</cp:lastModifiedBy>
  <cp:revision>208</cp:revision>
  <dcterms:created xsi:type="dcterms:W3CDTF">2013-08-21T19:17:07Z</dcterms:created>
  <dcterms:modified xsi:type="dcterms:W3CDTF">2021-03-11T17:23:59Z</dcterms:modified>
</cp:coreProperties>
</file>